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2"/>
  </p:notesMasterIdLst>
  <p:sldIdLst>
    <p:sldId id="264" r:id="rId2"/>
    <p:sldId id="265" r:id="rId3"/>
    <p:sldId id="266" r:id="rId4"/>
    <p:sldId id="267" r:id="rId5"/>
    <p:sldId id="268" r:id="rId6"/>
    <p:sldId id="269" r:id="rId7"/>
    <p:sldId id="256" r:id="rId8"/>
    <p:sldId id="257" r:id="rId9"/>
    <p:sldId id="258" r:id="rId10"/>
    <p:sldId id="259" r:id="rId11"/>
  </p:sldIdLst>
  <p:sldSz cx="9906000" cy="6858000" type="A4"/>
  <p:notesSz cx="6858000" cy="9144000"/>
  <p:embeddedFontLst>
    <p:embeddedFont>
      <p:font typeface="Meiryo" panose="020B0604030504040204" pitchFamily="50" charset="-128"/>
      <p:regular r:id="rId13"/>
      <p:bold r:id="rId14"/>
      <p:italic r:id="rId15"/>
      <p:boldItalic r:id="rId16"/>
    </p:embeddedFont>
    <p:embeddedFont>
      <p:font typeface="Helvetica Neue" panose="020B0600070205080204" charset="0"/>
      <p:regular r:id="rId17"/>
      <p:bold r:id="rId18"/>
      <p:italic r:id="rId19"/>
      <p:boldItalic r:id="rId20"/>
    </p:embeddedFont>
    <p:embeddedFont>
      <p:font typeface="Noto Sans JP" panose="020B0200000000000000" pitchFamily="50" charset="-128"/>
      <p:regular r:id="rId21"/>
      <p:bold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7" roundtripDataSignature="AMtx7miJPuxIpEOQItAz2YbG9T/qqlwY5Q=="/>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DF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6F4E371-319D-439C-95D4-FED0BF9C598E}">
  <a:tblStyle styleId="{E6F4E371-319D-439C-95D4-FED0BF9C598E}"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D423C9E7-C3F2-46A1-9063-C1C3DA576BF0}" styleName="Table_1">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449" autoAdjust="0"/>
    <p:restoredTop sz="94660"/>
  </p:normalViewPr>
  <p:slideViewPr>
    <p:cSldViewPr snapToGrid="0">
      <p:cViewPr varScale="1">
        <p:scale>
          <a:sx n="77" d="100"/>
          <a:sy n="77" d="100"/>
        </p:scale>
        <p:origin x="159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37" Type="http://customschemas.google.com/relationships/presentationmetadata" Target="meta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ja-JP"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3" name="Google Shape;363;p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6" name="Google Shape;206;p4: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7" name="Google Shape;417;p10: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4" name="Google Shape;434;p1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9" name="Google Shape;459;p12: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5" name="Google Shape;475;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6" name="Google Shape;476;p13: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
        <p:cNvGrpSpPr/>
        <p:nvPr/>
      </p:nvGrpSpPr>
      <p:grpSpPr>
        <a:xfrm>
          <a:off x="0" y="0"/>
          <a:ext cx="0" cy="0"/>
          <a:chOff x="0" y="0"/>
          <a:chExt cx="0" cy="0"/>
        </a:xfrm>
      </p:grpSpPr>
      <p:sp>
        <p:nvSpPr>
          <p:cNvPr id="490" name="Google Shape;490;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1" name="Google Shape;491;p14: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 name="Google Shape;86;p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4" name="Google Shape;164;p2: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9" name="Google Shape;189;p3: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白紙" type="blank">
  <p:cSld name="BLANK">
    <p:spTree>
      <p:nvGrpSpPr>
        <p:cNvPr id="1" name="Shape 15"/>
        <p:cNvGrpSpPr/>
        <p:nvPr/>
      </p:nvGrpSpPr>
      <p:grpSpPr>
        <a:xfrm>
          <a:off x="0" y="0"/>
          <a:ext cx="0" cy="0"/>
          <a:chOff x="0" y="0"/>
          <a:chExt cx="0" cy="0"/>
        </a:xfrm>
      </p:grpSpPr>
      <p:sp>
        <p:nvSpPr>
          <p:cNvPr id="16" name="Google Shape;16;p27"/>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27"/>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27"/>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縦書きタイトルと&#10;縦書きテキスト" type="vertTitleAndTx">
  <p:cSld name="VERTICAL_TITLE_AND_VERTICAL_TEXT">
    <p:spTree>
      <p:nvGrpSpPr>
        <p:cNvPr id="1" name="Shape 78"/>
        <p:cNvGrpSpPr/>
        <p:nvPr/>
      </p:nvGrpSpPr>
      <p:grpSpPr>
        <a:xfrm>
          <a:off x="0" y="0"/>
          <a:ext cx="0" cy="0"/>
          <a:chOff x="0" y="0"/>
          <a:chExt cx="0" cy="0"/>
        </a:xfrm>
      </p:grpSpPr>
      <p:sp>
        <p:nvSpPr>
          <p:cNvPr id="79" name="Google Shape;79;p37"/>
          <p:cNvSpPr txBox="1">
            <a:spLocks noGrp="1"/>
          </p:cNvSpPr>
          <p:nvPr>
            <p:ph type="title"/>
          </p:nvPr>
        </p:nvSpPr>
        <p:spPr>
          <a:xfrm rot="5400000">
            <a:off x="5251054" y="2203054"/>
            <a:ext cx="5811838" cy="2135981"/>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37"/>
          <p:cNvSpPr txBox="1">
            <a:spLocks noGrp="1"/>
          </p:cNvSpPr>
          <p:nvPr>
            <p:ph type="body" idx="1"/>
          </p:nvPr>
        </p:nvSpPr>
        <p:spPr>
          <a:xfrm rot="5400000">
            <a:off x="917179" y="128984"/>
            <a:ext cx="5811838" cy="6284119"/>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37"/>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37"/>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37"/>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タイトルとコンテンツ" type="obj">
  <p:cSld name="OBJECT">
    <p:spTree>
      <p:nvGrpSpPr>
        <p:cNvPr id="1" name="Shape 25"/>
        <p:cNvGrpSpPr/>
        <p:nvPr/>
      </p:nvGrpSpPr>
      <p:grpSpPr>
        <a:xfrm>
          <a:off x="0" y="0"/>
          <a:ext cx="0" cy="0"/>
          <a:chOff x="0" y="0"/>
          <a:chExt cx="0" cy="0"/>
        </a:xfrm>
      </p:grpSpPr>
      <p:sp>
        <p:nvSpPr>
          <p:cNvPr id="26" name="Google Shape;26;p29"/>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29"/>
          <p:cNvSpPr txBox="1">
            <a:spLocks noGrp="1"/>
          </p:cNvSpPr>
          <p:nvPr>
            <p:ph type="body" idx="1"/>
          </p:nvPr>
        </p:nvSpPr>
        <p:spPr>
          <a:xfrm>
            <a:off x="681038" y="1825625"/>
            <a:ext cx="8543925"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29"/>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29"/>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29"/>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セクション見出し" type="secHead">
  <p:cSld name="SECTION_HEADER">
    <p:spTree>
      <p:nvGrpSpPr>
        <p:cNvPr id="1" name="Shape 31"/>
        <p:cNvGrpSpPr/>
        <p:nvPr/>
      </p:nvGrpSpPr>
      <p:grpSpPr>
        <a:xfrm>
          <a:off x="0" y="0"/>
          <a:ext cx="0" cy="0"/>
          <a:chOff x="0" y="0"/>
          <a:chExt cx="0" cy="0"/>
        </a:xfrm>
      </p:grpSpPr>
      <p:sp>
        <p:nvSpPr>
          <p:cNvPr id="32" name="Google Shape;32;p30"/>
          <p:cNvSpPr txBox="1">
            <a:spLocks noGrp="1"/>
          </p:cNvSpPr>
          <p:nvPr>
            <p:ph type="title"/>
          </p:nvPr>
        </p:nvSpPr>
        <p:spPr>
          <a:xfrm>
            <a:off x="675879" y="1709740"/>
            <a:ext cx="8543925"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30"/>
          <p:cNvSpPr txBox="1">
            <a:spLocks noGrp="1"/>
          </p:cNvSpPr>
          <p:nvPr>
            <p:ph type="body" idx="1"/>
          </p:nvPr>
        </p:nvSpPr>
        <p:spPr>
          <a:xfrm>
            <a:off x="675879" y="4589465"/>
            <a:ext cx="8543925"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400"/>
              <a:buNone/>
              <a:defRPr sz="2400">
                <a:solidFill>
                  <a:schemeClr val="dk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4" name="Google Shape;34;p30"/>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30"/>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30"/>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 つのコンテンツ" type="twoObj">
  <p:cSld name="TWO_OBJECTS">
    <p:spTree>
      <p:nvGrpSpPr>
        <p:cNvPr id="1" name="Shape 37"/>
        <p:cNvGrpSpPr/>
        <p:nvPr/>
      </p:nvGrpSpPr>
      <p:grpSpPr>
        <a:xfrm>
          <a:off x="0" y="0"/>
          <a:ext cx="0" cy="0"/>
          <a:chOff x="0" y="0"/>
          <a:chExt cx="0" cy="0"/>
        </a:xfrm>
      </p:grpSpPr>
      <p:sp>
        <p:nvSpPr>
          <p:cNvPr id="38" name="Google Shape;38;p31"/>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31"/>
          <p:cNvSpPr txBox="1">
            <a:spLocks noGrp="1"/>
          </p:cNvSpPr>
          <p:nvPr>
            <p:ph type="body" idx="1"/>
          </p:nvPr>
        </p:nvSpPr>
        <p:spPr>
          <a:xfrm>
            <a:off x="681038" y="1825625"/>
            <a:ext cx="421005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31"/>
          <p:cNvSpPr txBox="1">
            <a:spLocks noGrp="1"/>
          </p:cNvSpPr>
          <p:nvPr>
            <p:ph type="body" idx="2"/>
          </p:nvPr>
        </p:nvSpPr>
        <p:spPr>
          <a:xfrm>
            <a:off x="5014913" y="1825625"/>
            <a:ext cx="421005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31"/>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31"/>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31"/>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比較" type="twoTxTwoObj">
  <p:cSld name="TWO_OBJECTS_WITH_TEXT">
    <p:spTree>
      <p:nvGrpSpPr>
        <p:cNvPr id="1" name="Shape 44"/>
        <p:cNvGrpSpPr/>
        <p:nvPr/>
      </p:nvGrpSpPr>
      <p:grpSpPr>
        <a:xfrm>
          <a:off x="0" y="0"/>
          <a:ext cx="0" cy="0"/>
          <a:chOff x="0" y="0"/>
          <a:chExt cx="0" cy="0"/>
        </a:xfrm>
      </p:grpSpPr>
      <p:sp>
        <p:nvSpPr>
          <p:cNvPr id="45" name="Google Shape;45;p32"/>
          <p:cNvSpPr txBox="1">
            <a:spLocks noGrp="1"/>
          </p:cNvSpPr>
          <p:nvPr>
            <p:ph type="title"/>
          </p:nvPr>
        </p:nvSpPr>
        <p:spPr>
          <a:xfrm>
            <a:off x="68232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32"/>
          <p:cNvSpPr txBox="1">
            <a:spLocks noGrp="1"/>
          </p:cNvSpPr>
          <p:nvPr>
            <p:ph type="body" idx="1"/>
          </p:nvPr>
        </p:nvSpPr>
        <p:spPr>
          <a:xfrm>
            <a:off x="682329" y="1681163"/>
            <a:ext cx="4190702"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32"/>
          <p:cNvSpPr txBox="1">
            <a:spLocks noGrp="1"/>
          </p:cNvSpPr>
          <p:nvPr>
            <p:ph type="body" idx="2"/>
          </p:nvPr>
        </p:nvSpPr>
        <p:spPr>
          <a:xfrm>
            <a:off x="682329" y="2505075"/>
            <a:ext cx="4190702"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32"/>
          <p:cNvSpPr txBox="1">
            <a:spLocks noGrp="1"/>
          </p:cNvSpPr>
          <p:nvPr>
            <p:ph type="body" idx="3"/>
          </p:nvPr>
        </p:nvSpPr>
        <p:spPr>
          <a:xfrm>
            <a:off x="5014913" y="1681163"/>
            <a:ext cx="4211340"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9" name="Google Shape;49;p32"/>
          <p:cNvSpPr txBox="1">
            <a:spLocks noGrp="1"/>
          </p:cNvSpPr>
          <p:nvPr>
            <p:ph type="body" idx="4"/>
          </p:nvPr>
        </p:nvSpPr>
        <p:spPr>
          <a:xfrm>
            <a:off x="5014913" y="2505075"/>
            <a:ext cx="4211340"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32"/>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32"/>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32"/>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タイトルのみ" type="titleOnly">
  <p:cSld name="TITLE_ONLY">
    <p:spTree>
      <p:nvGrpSpPr>
        <p:cNvPr id="1" name="Shape 53"/>
        <p:cNvGrpSpPr/>
        <p:nvPr/>
      </p:nvGrpSpPr>
      <p:grpSpPr>
        <a:xfrm>
          <a:off x="0" y="0"/>
          <a:ext cx="0" cy="0"/>
          <a:chOff x="0" y="0"/>
          <a:chExt cx="0" cy="0"/>
        </a:xfrm>
      </p:grpSpPr>
      <p:sp>
        <p:nvSpPr>
          <p:cNvPr id="54" name="Google Shape;54;p33"/>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33"/>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33"/>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33"/>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タイトル付きのコンテンツ" type="objTx">
  <p:cSld name="OBJECT_WITH_CAPTION_TEXT">
    <p:spTree>
      <p:nvGrpSpPr>
        <p:cNvPr id="1" name="Shape 58"/>
        <p:cNvGrpSpPr/>
        <p:nvPr/>
      </p:nvGrpSpPr>
      <p:grpSpPr>
        <a:xfrm>
          <a:off x="0" y="0"/>
          <a:ext cx="0" cy="0"/>
          <a:chOff x="0" y="0"/>
          <a:chExt cx="0" cy="0"/>
        </a:xfrm>
      </p:grpSpPr>
      <p:sp>
        <p:nvSpPr>
          <p:cNvPr id="59" name="Google Shape;59;p34"/>
          <p:cNvSpPr txBox="1">
            <a:spLocks noGrp="1"/>
          </p:cNvSpPr>
          <p:nvPr>
            <p:ph type="title"/>
          </p:nvPr>
        </p:nvSpPr>
        <p:spPr>
          <a:xfrm>
            <a:off x="682328" y="457200"/>
            <a:ext cx="3194943"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34"/>
          <p:cNvSpPr txBox="1">
            <a:spLocks noGrp="1"/>
          </p:cNvSpPr>
          <p:nvPr>
            <p:ph type="body" idx="1"/>
          </p:nvPr>
        </p:nvSpPr>
        <p:spPr>
          <a:xfrm>
            <a:off x="4211340" y="987427"/>
            <a:ext cx="5014913"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34"/>
          <p:cNvSpPr txBox="1">
            <a:spLocks noGrp="1"/>
          </p:cNvSpPr>
          <p:nvPr>
            <p:ph type="body" idx="2"/>
          </p:nvPr>
        </p:nvSpPr>
        <p:spPr>
          <a:xfrm>
            <a:off x="682328" y="2057400"/>
            <a:ext cx="3194943"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34"/>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34"/>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34"/>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タイトル付きの図" type="picTx">
  <p:cSld name="PICTURE_WITH_CAPTION_TEXT">
    <p:spTree>
      <p:nvGrpSpPr>
        <p:cNvPr id="1" name="Shape 65"/>
        <p:cNvGrpSpPr/>
        <p:nvPr/>
      </p:nvGrpSpPr>
      <p:grpSpPr>
        <a:xfrm>
          <a:off x="0" y="0"/>
          <a:ext cx="0" cy="0"/>
          <a:chOff x="0" y="0"/>
          <a:chExt cx="0" cy="0"/>
        </a:xfrm>
      </p:grpSpPr>
      <p:sp>
        <p:nvSpPr>
          <p:cNvPr id="66" name="Google Shape;66;p35"/>
          <p:cNvSpPr txBox="1">
            <a:spLocks noGrp="1"/>
          </p:cNvSpPr>
          <p:nvPr>
            <p:ph type="title"/>
          </p:nvPr>
        </p:nvSpPr>
        <p:spPr>
          <a:xfrm>
            <a:off x="682328" y="457200"/>
            <a:ext cx="3194943"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35"/>
          <p:cNvSpPr>
            <a:spLocks noGrp="1"/>
          </p:cNvSpPr>
          <p:nvPr>
            <p:ph type="pic" idx="2"/>
          </p:nvPr>
        </p:nvSpPr>
        <p:spPr>
          <a:xfrm>
            <a:off x="4211340" y="987427"/>
            <a:ext cx="5014913" cy="4873625"/>
          </a:xfrm>
          <a:prstGeom prst="rect">
            <a:avLst/>
          </a:prstGeom>
          <a:noFill/>
          <a:ln>
            <a:noFill/>
          </a:ln>
        </p:spPr>
      </p:sp>
      <p:sp>
        <p:nvSpPr>
          <p:cNvPr id="68" name="Google Shape;68;p35"/>
          <p:cNvSpPr txBox="1">
            <a:spLocks noGrp="1"/>
          </p:cNvSpPr>
          <p:nvPr>
            <p:ph type="body" idx="1"/>
          </p:nvPr>
        </p:nvSpPr>
        <p:spPr>
          <a:xfrm>
            <a:off x="682328" y="2057400"/>
            <a:ext cx="3194943"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35"/>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35"/>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35"/>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タイトルと縦書きテキスト" type="vertTx">
  <p:cSld name="VERTICAL_TEXT">
    <p:spTree>
      <p:nvGrpSpPr>
        <p:cNvPr id="1" name="Shape 72"/>
        <p:cNvGrpSpPr/>
        <p:nvPr/>
      </p:nvGrpSpPr>
      <p:grpSpPr>
        <a:xfrm>
          <a:off x="0" y="0"/>
          <a:ext cx="0" cy="0"/>
          <a:chOff x="0" y="0"/>
          <a:chExt cx="0" cy="0"/>
        </a:xfrm>
      </p:grpSpPr>
      <p:sp>
        <p:nvSpPr>
          <p:cNvPr id="73" name="Google Shape;73;p36"/>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36"/>
          <p:cNvSpPr txBox="1">
            <a:spLocks noGrp="1"/>
          </p:cNvSpPr>
          <p:nvPr>
            <p:ph type="body" idx="1"/>
          </p:nvPr>
        </p:nvSpPr>
        <p:spPr>
          <a:xfrm rot="5400000">
            <a:off x="2777332" y="-270668"/>
            <a:ext cx="4351338" cy="85439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36"/>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36"/>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36"/>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6"/>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6"/>
          <p:cNvSpPr txBox="1">
            <a:spLocks noGrp="1"/>
          </p:cNvSpPr>
          <p:nvPr>
            <p:ph type="body" idx="1"/>
          </p:nvPr>
        </p:nvSpPr>
        <p:spPr>
          <a:xfrm>
            <a:off x="681038" y="1825625"/>
            <a:ext cx="8543925"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6"/>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6"/>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6"/>
          <p:cNvSpPr txBox="1">
            <a:spLocks noGrp="1"/>
          </p:cNvSpPr>
          <p:nvPr>
            <p:ph type="sldNum" idx="12"/>
          </p:nvPr>
        </p:nvSpPr>
        <p:spPr>
          <a:xfrm>
            <a:off x="6996113" y="6356352"/>
            <a:ext cx="222885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ja-JP"/>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biz.moneyforward.com/payroll/basic/15270/" TargetMode="External"/><Relationship Id="rId3" Type="http://schemas.openxmlformats.org/officeDocument/2006/relationships/image" Target="../media/image1.png"/><Relationship Id="rId7" Type="http://schemas.openxmlformats.org/officeDocument/2006/relationships/hyperlink" Target="https://biz.moneyforward.com/tax_return/basic/953/"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s://biz.moneyforward.com/payroll/basic/39329/" TargetMode="External"/><Relationship Id="rId5" Type="http://schemas.openxmlformats.org/officeDocument/2006/relationships/hyperlink" Target="https://biz.moneyforward.com/words/1101/" TargetMode="External"/><Relationship Id="rId4" Type="http://schemas.openxmlformats.org/officeDocument/2006/relationships/hyperlink" Target="https://biz.moneyforward.com/words/457/"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hyperlink" Target="https://www.mof.go.jp/tax_information/qanda003.html" TargetMode="Externa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grpSp>
        <p:nvGrpSpPr>
          <p:cNvPr id="368" name="Google Shape;368;p9"/>
          <p:cNvGrpSpPr/>
          <p:nvPr/>
        </p:nvGrpSpPr>
        <p:grpSpPr>
          <a:xfrm>
            <a:off x="989419" y="2123624"/>
            <a:ext cx="2515465" cy="1459614"/>
            <a:chOff x="0" y="-28575"/>
            <a:chExt cx="1223094" cy="1386119"/>
          </a:xfrm>
        </p:grpSpPr>
        <p:sp>
          <p:nvSpPr>
            <p:cNvPr id="369" name="Google Shape;369;p9"/>
            <p:cNvSpPr/>
            <p:nvPr/>
          </p:nvSpPr>
          <p:spPr>
            <a:xfrm>
              <a:off x="0" y="0"/>
              <a:ext cx="1223094" cy="1357543"/>
            </a:xfrm>
            <a:custGeom>
              <a:avLst/>
              <a:gdLst/>
              <a:ahLst/>
              <a:cxnLst/>
              <a:rect l="l" t="t" r="r" b="b"/>
              <a:pathLst>
                <a:path w="1223094" h="1357543" extrusionOk="0">
                  <a:moveTo>
                    <a:pt x="33342" y="0"/>
                  </a:moveTo>
                  <a:lnTo>
                    <a:pt x="1189752" y="0"/>
                  </a:lnTo>
                  <a:cubicBezTo>
                    <a:pt x="1198595" y="0"/>
                    <a:pt x="1207076" y="3513"/>
                    <a:pt x="1213328" y="9766"/>
                  </a:cubicBezTo>
                  <a:cubicBezTo>
                    <a:pt x="1219581" y="16019"/>
                    <a:pt x="1223094" y="24499"/>
                    <a:pt x="1223094" y="33342"/>
                  </a:cubicBezTo>
                  <a:lnTo>
                    <a:pt x="1223094" y="1324201"/>
                  </a:lnTo>
                  <a:cubicBezTo>
                    <a:pt x="1223094" y="1342616"/>
                    <a:pt x="1208166" y="1357543"/>
                    <a:pt x="1189752" y="1357543"/>
                  </a:cubicBezTo>
                  <a:lnTo>
                    <a:pt x="33342" y="1357543"/>
                  </a:lnTo>
                  <a:cubicBezTo>
                    <a:pt x="14928" y="1357543"/>
                    <a:pt x="0" y="1342616"/>
                    <a:pt x="0" y="1324201"/>
                  </a:cubicBezTo>
                  <a:lnTo>
                    <a:pt x="0" y="33342"/>
                  </a:lnTo>
                  <a:cubicBezTo>
                    <a:pt x="0" y="14928"/>
                    <a:pt x="14928" y="0"/>
                    <a:pt x="33342" y="0"/>
                  </a:cubicBezTo>
                  <a:close/>
                </a:path>
              </a:pathLst>
            </a:custGeom>
            <a:solidFill>
              <a:srgbClr val="FFF8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9"/>
            <p:cNvSpPr txBox="1"/>
            <p:nvPr/>
          </p:nvSpPr>
          <p:spPr>
            <a:xfrm>
              <a:off x="0" y="-28575"/>
              <a:ext cx="1223094" cy="1386119"/>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Calibri"/>
                <a:ea typeface="Calibri"/>
                <a:cs typeface="Calibri"/>
                <a:sym typeface="Calibri"/>
              </a:endParaRPr>
            </a:p>
          </p:txBody>
        </p:sp>
      </p:grpSp>
      <p:cxnSp>
        <p:nvCxnSpPr>
          <p:cNvPr id="371" name="Google Shape;371;p9"/>
          <p:cNvCxnSpPr/>
          <p:nvPr/>
        </p:nvCxnSpPr>
        <p:spPr>
          <a:xfrm>
            <a:off x="471787" y="1229161"/>
            <a:ext cx="8947379" cy="0"/>
          </a:xfrm>
          <a:prstGeom prst="straightConnector1">
            <a:avLst/>
          </a:prstGeom>
          <a:noFill/>
          <a:ln w="28575" cap="flat" cmpd="sng">
            <a:solidFill>
              <a:srgbClr val="FF914D"/>
            </a:solidFill>
            <a:prstDash val="solid"/>
            <a:round/>
            <a:headEnd type="none" w="sm" len="sm"/>
            <a:tailEnd type="none" w="sm" len="sm"/>
          </a:ln>
        </p:spPr>
      </p:cxnSp>
      <p:sp>
        <p:nvSpPr>
          <p:cNvPr id="372" name="Google Shape;372;p9"/>
          <p:cNvSpPr txBox="1"/>
          <p:nvPr/>
        </p:nvSpPr>
        <p:spPr>
          <a:xfrm>
            <a:off x="563395" y="539741"/>
            <a:ext cx="8033742" cy="68942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ja-JP" sz="3200" b="1" dirty="0">
                <a:solidFill>
                  <a:srgbClr val="FF914D"/>
                </a:solidFill>
                <a:latin typeface="Arial"/>
                <a:ea typeface="Arial"/>
                <a:cs typeface="Arial"/>
                <a:sym typeface="Arial"/>
              </a:rPr>
              <a:t>子育てに関する税制優遇</a:t>
            </a:r>
            <a:endParaRPr sz="3200" b="1" dirty="0">
              <a:solidFill>
                <a:srgbClr val="FF914D"/>
              </a:solidFill>
              <a:latin typeface="Arial"/>
              <a:ea typeface="Arial"/>
              <a:cs typeface="Arial"/>
              <a:sym typeface="Arial"/>
            </a:endParaRPr>
          </a:p>
        </p:txBody>
      </p:sp>
      <p:grpSp>
        <p:nvGrpSpPr>
          <p:cNvPr id="373" name="Google Shape;373;p9"/>
          <p:cNvGrpSpPr/>
          <p:nvPr/>
        </p:nvGrpSpPr>
        <p:grpSpPr>
          <a:xfrm>
            <a:off x="2005990" y="2009163"/>
            <a:ext cx="484365" cy="484365"/>
            <a:chOff x="0" y="0"/>
            <a:chExt cx="812800" cy="812800"/>
          </a:xfrm>
        </p:grpSpPr>
        <p:sp>
          <p:nvSpPr>
            <p:cNvPr id="374" name="Google Shape;374;p9"/>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9"/>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Calibri"/>
                <a:ea typeface="Calibri"/>
                <a:cs typeface="Calibri"/>
                <a:sym typeface="Calibri"/>
              </a:endParaRPr>
            </a:p>
          </p:txBody>
        </p:sp>
      </p:grpSp>
      <p:sp>
        <p:nvSpPr>
          <p:cNvPr id="376" name="Google Shape;376;p9"/>
          <p:cNvSpPr txBox="1"/>
          <p:nvPr/>
        </p:nvSpPr>
        <p:spPr>
          <a:xfrm>
            <a:off x="2067310" y="2090029"/>
            <a:ext cx="361724" cy="246286"/>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Ultra"/>
                <a:ea typeface="Ultra"/>
                <a:cs typeface="Ultra"/>
                <a:sym typeface="Ultra"/>
              </a:rPr>
              <a:t>01</a:t>
            </a:r>
            <a:endParaRPr/>
          </a:p>
        </p:txBody>
      </p:sp>
      <p:sp>
        <p:nvSpPr>
          <p:cNvPr id="377" name="Google Shape;377;p9"/>
          <p:cNvSpPr txBox="1"/>
          <p:nvPr/>
        </p:nvSpPr>
        <p:spPr>
          <a:xfrm>
            <a:off x="4856222" y="2090029"/>
            <a:ext cx="361724" cy="246286"/>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Ultra"/>
                <a:ea typeface="Ultra"/>
                <a:cs typeface="Ultra"/>
                <a:sym typeface="Ultra"/>
              </a:rPr>
              <a:t>02</a:t>
            </a:r>
            <a:endParaRPr/>
          </a:p>
        </p:txBody>
      </p:sp>
      <p:sp>
        <p:nvSpPr>
          <p:cNvPr id="378" name="Google Shape;378;p9"/>
          <p:cNvSpPr txBox="1"/>
          <p:nvPr/>
        </p:nvSpPr>
        <p:spPr>
          <a:xfrm>
            <a:off x="7645134" y="2090029"/>
            <a:ext cx="361724" cy="246286"/>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Ultra"/>
                <a:ea typeface="Ultra"/>
                <a:cs typeface="Ultra"/>
                <a:sym typeface="Ultra"/>
              </a:rPr>
              <a:t>03</a:t>
            </a:r>
            <a:endParaRPr/>
          </a:p>
        </p:txBody>
      </p:sp>
      <p:cxnSp>
        <p:nvCxnSpPr>
          <p:cNvPr id="379" name="Google Shape;379;p9"/>
          <p:cNvCxnSpPr/>
          <p:nvPr/>
        </p:nvCxnSpPr>
        <p:spPr>
          <a:xfrm>
            <a:off x="1230455" y="3583239"/>
            <a:ext cx="2033393" cy="0"/>
          </a:xfrm>
          <a:prstGeom prst="straightConnector1">
            <a:avLst/>
          </a:prstGeom>
          <a:noFill/>
          <a:ln w="28575" cap="flat" cmpd="sng">
            <a:solidFill>
              <a:srgbClr val="FFFFFF"/>
            </a:solidFill>
            <a:prstDash val="solid"/>
            <a:round/>
            <a:headEnd type="none" w="sm" len="sm"/>
            <a:tailEnd type="none" w="sm" len="sm"/>
          </a:ln>
        </p:spPr>
      </p:cxnSp>
      <p:cxnSp>
        <p:nvCxnSpPr>
          <p:cNvPr id="380" name="Google Shape;380;p9"/>
          <p:cNvCxnSpPr/>
          <p:nvPr/>
        </p:nvCxnSpPr>
        <p:spPr>
          <a:xfrm>
            <a:off x="4019367" y="3583239"/>
            <a:ext cx="2033393" cy="0"/>
          </a:xfrm>
          <a:prstGeom prst="straightConnector1">
            <a:avLst/>
          </a:prstGeom>
          <a:noFill/>
          <a:ln w="28575" cap="flat" cmpd="sng">
            <a:solidFill>
              <a:srgbClr val="FFFFFF"/>
            </a:solidFill>
            <a:prstDash val="solid"/>
            <a:round/>
            <a:headEnd type="none" w="sm" len="sm"/>
            <a:tailEnd type="none" w="sm" len="sm"/>
          </a:ln>
        </p:spPr>
      </p:cxnSp>
      <p:cxnSp>
        <p:nvCxnSpPr>
          <p:cNvPr id="381" name="Google Shape;381;p9"/>
          <p:cNvCxnSpPr/>
          <p:nvPr/>
        </p:nvCxnSpPr>
        <p:spPr>
          <a:xfrm>
            <a:off x="6808279" y="3583239"/>
            <a:ext cx="2033393" cy="0"/>
          </a:xfrm>
          <a:prstGeom prst="straightConnector1">
            <a:avLst/>
          </a:prstGeom>
          <a:noFill/>
          <a:ln w="28575" cap="flat" cmpd="sng">
            <a:solidFill>
              <a:srgbClr val="FFFFFF"/>
            </a:solidFill>
            <a:prstDash val="solid"/>
            <a:round/>
            <a:headEnd type="none" w="sm" len="sm"/>
            <a:tailEnd type="none" w="sm" len="sm"/>
          </a:ln>
        </p:spPr>
      </p:cxnSp>
      <p:grpSp>
        <p:nvGrpSpPr>
          <p:cNvPr id="382" name="Google Shape;382;p9"/>
          <p:cNvGrpSpPr/>
          <p:nvPr/>
        </p:nvGrpSpPr>
        <p:grpSpPr>
          <a:xfrm>
            <a:off x="3928906" y="2123624"/>
            <a:ext cx="2515465" cy="1459614"/>
            <a:chOff x="0" y="-28575"/>
            <a:chExt cx="1223094" cy="1386119"/>
          </a:xfrm>
        </p:grpSpPr>
        <p:sp>
          <p:nvSpPr>
            <p:cNvPr id="383" name="Google Shape;383;p9"/>
            <p:cNvSpPr/>
            <p:nvPr/>
          </p:nvSpPr>
          <p:spPr>
            <a:xfrm>
              <a:off x="0" y="0"/>
              <a:ext cx="1223094" cy="1357543"/>
            </a:xfrm>
            <a:custGeom>
              <a:avLst/>
              <a:gdLst/>
              <a:ahLst/>
              <a:cxnLst/>
              <a:rect l="l" t="t" r="r" b="b"/>
              <a:pathLst>
                <a:path w="1223094" h="1357543" extrusionOk="0">
                  <a:moveTo>
                    <a:pt x="33342" y="0"/>
                  </a:moveTo>
                  <a:lnTo>
                    <a:pt x="1189752" y="0"/>
                  </a:lnTo>
                  <a:cubicBezTo>
                    <a:pt x="1198595" y="0"/>
                    <a:pt x="1207076" y="3513"/>
                    <a:pt x="1213328" y="9766"/>
                  </a:cubicBezTo>
                  <a:cubicBezTo>
                    <a:pt x="1219581" y="16019"/>
                    <a:pt x="1223094" y="24499"/>
                    <a:pt x="1223094" y="33342"/>
                  </a:cubicBezTo>
                  <a:lnTo>
                    <a:pt x="1223094" y="1324201"/>
                  </a:lnTo>
                  <a:cubicBezTo>
                    <a:pt x="1223094" y="1342616"/>
                    <a:pt x="1208166" y="1357543"/>
                    <a:pt x="1189752" y="1357543"/>
                  </a:cubicBezTo>
                  <a:lnTo>
                    <a:pt x="33342" y="1357543"/>
                  </a:lnTo>
                  <a:cubicBezTo>
                    <a:pt x="14928" y="1357543"/>
                    <a:pt x="0" y="1342616"/>
                    <a:pt x="0" y="1324201"/>
                  </a:cubicBezTo>
                  <a:lnTo>
                    <a:pt x="0" y="33342"/>
                  </a:lnTo>
                  <a:cubicBezTo>
                    <a:pt x="0" y="14928"/>
                    <a:pt x="14928" y="0"/>
                    <a:pt x="33342" y="0"/>
                  </a:cubicBezTo>
                  <a:close/>
                </a:path>
              </a:pathLst>
            </a:custGeom>
            <a:solidFill>
              <a:srgbClr val="FFF8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9"/>
            <p:cNvSpPr txBox="1"/>
            <p:nvPr/>
          </p:nvSpPr>
          <p:spPr>
            <a:xfrm>
              <a:off x="0" y="-28575"/>
              <a:ext cx="1223094" cy="1386119"/>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Calibri"/>
                <a:ea typeface="Calibri"/>
                <a:cs typeface="Calibri"/>
                <a:sym typeface="Calibri"/>
              </a:endParaRPr>
            </a:p>
          </p:txBody>
        </p:sp>
      </p:grpSp>
      <p:grpSp>
        <p:nvGrpSpPr>
          <p:cNvPr id="385" name="Google Shape;385;p9"/>
          <p:cNvGrpSpPr/>
          <p:nvPr/>
        </p:nvGrpSpPr>
        <p:grpSpPr>
          <a:xfrm>
            <a:off x="4945477" y="2009163"/>
            <a:ext cx="484365" cy="484365"/>
            <a:chOff x="0" y="0"/>
            <a:chExt cx="812800" cy="812800"/>
          </a:xfrm>
        </p:grpSpPr>
        <p:sp>
          <p:nvSpPr>
            <p:cNvPr id="386" name="Google Shape;386;p9"/>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9"/>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Calibri"/>
                <a:ea typeface="Calibri"/>
                <a:cs typeface="Calibri"/>
                <a:sym typeface="Calibri"/>
              </a:endParaRPr>
            </a:p>
          </p:txBody>
        </p:sp>
      </p:grpSp>
      <p:sp>
        <p:nvSpPr>
          <p:cNvPr id="388" name="Google Shape;388;p9"/>
          <p:cNvSpPr txBox="1"/>
          <p:nvPr/>
        </p:nvSpPr>
        <p:spPr>
          <a:xfrm>
            <a:off x="5006797" y="2090029"/>
            <a:ext cx="361724" cy="246286"/>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Ultra"/>
                <a:ea typeface="Ultra"/>
                <a:cs typeface="Ultra"/>
                <a:sym typeface="Ultra"/>
              </a:rPr>
              <a:t>02</a:t>
            </a:r>
            <a:endParaRPr sz="1516" b="1">
              <a:solidFill>
                <a:srgbClr val="FFFFFF"/>
              </a:solidFill>
              <a:latin typeface="Ultra"/>
              <a:ea typeface="Ultra"/>
              <a:cs typeface="Ultra"/>
              <a:sym typeface="Ultra"/>
            </a:endParaRPr>
          </a:p>
        </p:txBody>
      </p:sp>
      <p:grpSp>
        <p:nvGrpSpPr>
          <p:cNvPr id="389" name="Google Shape;389;p9"/>
          <p:cNvGrpSpPr/>
          <p:nvPr/>
        </p:nvGrpSpPr>
        <p:grpSpPr>
          <a:xfrm>
            <a:off x="6749125" y="2147723"/>
            <a:ext cx="2515465" cy="1459614"/>
            <a:chOff x="0" y="-28575"/>
            <a:chExt cx="1223094" cy="1386119"/>
          </a:xfrm>
        </p:grpSpPr>
        <p:sp>
          <p:nvSpPr>
            <p:cNvPr id="390" name="Google Shape;390;p9"/>
            <p:cNvSpPr/>
            <p:nvPr/>
          </p:nvSpPr>
          <p:spPr>
            <a:xfrm>
              <a:off x="0" y="0"/>
              <a:ext cx="1223094" cy="1357543"/>
            </a:xfrm>
            <a:custGeom>
              <a:avLst/>
              <a:gdLst/>
              <a:ahLst/>
              <a:cxnLst/>
              <a:rect l="l" t="t" r="r" b="b"/>
              <a:pathLst>
                <a:path w="1223094" h="1357543" extrusionOk="0">
                  <a:moveTo>
                    <a:pt x="33342" y="0"/>
                  </a:moveTo>
                  <a:lnTo>
                    <a:pt x="1189752" y="0"/>
                  </a:lnTo>
                  <a:cubicBezTo>
                    <a:pt x="1198595" y="0"/>
                    <a:pt x="1207076" y="3513"/>
                    <a:pt x="1213328" y="9766"/>
                  </a:cubicBezTo>
                  <a:cubicBezTo>
                    <a:pt x="1219581" y="16019"/>
                    <a:pt x="1223094" y="24499"/>
                    <a:pt x="1223094" y="33342"/>
                  </a:cubicBezTo>
                  <a:lnTo>
                    <a:pt x="1223094" y="1324201"/>
                  </a:lnTo>
                  <a:cubicBezTo>
                    <a:pt x="1223094" y="1342616"/>
                    <a:pt x="1208166" y="1357543"/>
                    <a:pt x="1189752" y="1357543"/>
                  </a:cubicBezTo>
                  <a:lnTo>
                    <a:pt x="33342" y="1357543"/>
                  </a:lnTo>
                  <a:cubicBezTo>
                    <a:pt x="14928" y="1357543"/>
                    <a:pt x="0" y="1342616"/>
                    <a:pt x="0" y="1324201"/>
                  </a:cubicBezTo>
                  <a:lnTo>
                    <a:pt x="0" y="33342"/>
                  </a:lnTo>
                  <a:cubicBezTo>
                    <a:pt x="0" y="14928"/>
                    <a:pt x="14928" y="0"/>
                    <a:pt x="33342" y="0"/>
                  </a:cubicBezTo>
                  <a:close/>
                </a:path>
              </a:pathLst>
            </a:custGeom>
            <a:solidFill>
              <a:srgbClr val="FFF8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9"/>
            <p:cNvSpPr txBox="1"/>
            <p:nvPr/>
          </p:nvSpPr>
          <p:spPr>
            <a:xfrm>
              <a:off x="0" y="-28575"/>
              <a:ext cx="1223094" cy="1386119"/>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Calibri"/>
                <a:ea typeface="Calibri"/>
                <a:cs typeface="Calibri"/>
                <a:sym typeface="Calibri"/>
              </a:endParaRPr>
            </a:p>
          </p:txBody>
        </p:sp>
      </p:grpSp>
      <p:grpSp>
        <p:nvGrpSpPr>
          <p:cNvPr id="392" name="Google Shape;392;p9"/>
          <p:cNvGrpSpPr/>
          <p:nvPr/>
        </p:nvGrpSpPr>
        <p:grpSpPr>
          <a:xfrm>
            <a:off x="7765696" y="2033261"/>
            <a:ext cx="484365" cy="484365"/>
            <a:chOff x="0" y="0"/>
            <a:chExt cx="812800" cy="812800"/>
          </a:xfrm>
        </p:grpSpPr>
        <p:sp>
          <p:nvSpPr>
            <p:cNvPr id="393" name="Google Shape;393;p9"/>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9"/>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Calibri"/>
                <a:ea typeface="Calibri"/>
                <a:cs typeface="Calibri"/>
                <a:sym typeface="Calibri"/>
              </a:endParaRPr>
            </a:p>
          </p:txBody>
        </p:sp>
      </p:grpSp>
      <p:sp>
        <p:nvSpPr>
          <p:cNvPr id="395" name="Google Shape;395;p9"/>
          <p:cNvSpPr txBox="1"/>
          <p:nvPr/>
        </p:nvSpPr>
        <p:spPr>
          <a:xfrm>
            <a:off x="7827016" y="2114127"/>
            <a:ext cx="361724" cy="246286"/>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Ultra"/>
                <a:ea typeface="Ultra"/>
                <a:cs typeface="Ultra"/>
                <a:sym typeface="Ultra"/>
              </a:rPr>
              <a:t>03</a:t>
            </a:r>
            <a:endParaRPr sz="1516" b="1">
              <a:solidFill>
                <a:srgbClr val="FFFFFF"/>
              </a:solidFill>
              <a:latin typeface="Ultra"/>
              <a:ea typeface="Ultra"/>
              <a:cs typeface="Ultra"/>
              <a:sym typeface="Ultra"/>
            </a:endParaRPr>
          </a:p>
        </p:txBody>
      </p:sp>
      <p:grpSp>
        <p:nvGrpSpPr>
          <p:cNvPr id="396" name="Google Shape;396;p9"/>
          <p:cNvGrpSpPr/>
          <p:nvPr/>
        </p:nvGrpSpPr>
        <p:grpSpPr>
          <a:xfrm>
            <a:off x="989419" y="4139851"/>
            <a:ext cx="2515465" cy="1459614"/>
            <a:chOff x="0" y="-28575"/>
            <a:chExt cx="1223094" cy="1386119"/>
          </a:xfrm>
        </p:grpSpPr>
        <p:sp>
          <p:nvSpPr>
            <p:cNvPr id="397" name="Google Shape;397;p9"/>
            <p:cNvSpPr/>
            <p:nvPr/>
          </p:nvSpPr>
          <p:spPr>
            <a:xfrm>
              <a:off x="0" y="0"/>
              <a:ext cx="1223094" cy="1357543"/>
            </a:xfrm>
            <a:custGeom>
              <a:avLst/>
              <a:gdLst/>
              <a:ahLst/>
              <a:cxnLst/>
              <a:rect l="l" t="t" r="r" b="b"/>
              <a:pathLst>
                <a:path w="1223094" h="1357543" extrusionOk="0">
                  <a:moveTo>
                    <a:pt x="33342" y="0"/>
                  </a:moveTo>
                  <a:lnTo>
                    <a:pt x="1189752" y="0"/>
                  </a:lnTo>
                  <a:cubicBezTo>
                    <a:pt x="1198595" y="0"/>
                    <a:pt x="1207076" y="3513"/>
                    <a:pt x="1213328" y="9766"/>
                  </a:cubicBezTo>
                  <a:cubicBezTo>
                    <a:pt x="1219581" y="16019"/>
                    <a:pt x="1223094" y="24499"/>
                    <a:pt x="1223094" y="33342"/>
                  </a:cubicBezTo>
                  <a:lnTo>
                    <a:pt x="1223094" y="1324201"/>
                  </a:lnTo>
                  <a:cubicBezTo>
                    <a:pt x="1223094" y="1342616"/>
                    <a:pt x="1208166" y="1357543"/>
                    <a:pt x="1189752" y="1357543"/>
                  </a:cubicBezTo>
                  <a:lnTo>
                    <a:pt x="33342" y="1357543"/>
                  </a:lnTo>
                  <a:cubicBezTo>
                    <a:pt x="14928" y="1357543"/>
                    <a:pt x="0" y="1342616"/>
                    <a:pt x="0" y="1324201"/>
                  </a:cubicBezTo>
                  <a:lnTo>
                    <a:pt x="0" y="33342"/>
                  </a:lnTo>
                  <a:cubicBezTo>
                    <a:pt x="0" y="14928"/>
                    <a:pt x="14928" y="0"/>
                    <a:pt x="33342" y="0"/>
                  </a:cubicBezTo>
                  <a:close/>
                </a:path>
              </a:pathLst>
            </a:custGeom>
            <a:solidFill>
              <a:srgbClr val="FFF8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9"/>
            <p:cNvSpPr txBox="1"/>
            <p:nvPr/>
          </p:nvSpPr>
          <p:spPr>
            <a:xfrm>
              <a:off x="0" y="-28575"/>
              <a:ext cx="1223094" cy="1386119"/>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Calibri"/>
                <a:ea typeface="Calibri"/>
                <a:cs typeface="Calibri"/>
                <a:sym typeface="Calibri"/>
              </a:endParaRPr>
            </a:p>
          </p:txBody>
        </p:sp>
      </p:grpSp>
      <p:grpSp>
        <p:nvGrpSpPr>
          <p:cNvPr id="399" name="Google Shape;399;p9"/>
          <p:cNvGrpSpPr/>
          <p:nvPr/>
        </p:nvGrpSpPr>
        <p:grpSpPr>
          <a:xfrm>
            <a:off x="2005990" y="4025390"/>
            <a:ext cx="484365" cy="484365"/>
            <a:chOff x="0" y="0"/>
            <a:chExt cx="812800" cy="812800"/>
          </a:xfrm>
        </p:grpSpPr>
        <p:sp>
          <p:nvSpPr>
            <p:cNvPr id="400" name="Google Shape;400;p9"/>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9"/>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Calibri"/>
                <a:ea typeface="Calibri"/>
                <a:cs typeface="Calibri"/>
                <a:sym typeface="Calibri"/>
              </a:endParaRPr>
            </a:p>
          </p:txBody>
        </p:sp>
      </p:grpSp>
      <p:sp>
        <p:nvSpPr>
          <p:cNvPr id="402" name="Google Shape;402;p9"/>
          <p:cNvSpPr txBox="1"/>
          <p:nvPr/>
        </p:nvSpPr>
        <p:spPr>
          <a:xfrm>
            <a:off x="2067310" y="4106256"/>
            <a:ext cx="361724" cy="246286"/>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Ultra"/>
                <a:ea typeface="Ultra"/>
                <a:cs typeface="Ultra"/>
                <a:sym typeface="Ultra"/>
              </a:rPr>
              <a:t>04</a:t>
            </a:r>
            <a:endParaRPr sz="1516" b="1">
              <a:solidFill>
                <a:srgbClr val="FFFFFF"/>
              </a:solidFill>
              <a:latin typeface="Ultra"/>
              <a:ea typeface="Ultra"/>
              <a:cs typeface="Ultra"/>
              <a:sym typeface="Ultra"/>
            </a:endParaRPr>
          </a:p>
        </p:txBody>
      </p:sp>
      <p:grpSp>
        <p:nvGrpSpPr>
          <p:cNvPr id="403" name="Google Shape;403;p9"/>
          <p:cNvGrpSpPr/>
          <p:nvPr/>
        </p:nvGrpSpPr>
        <p:grpSpPr>
          <a:xfrm>
            <a:off x="3928906" y="4172734"/>
            <a:ext cx="2515465" cy="1459614"/>
            <a:chOff x="0" y="-28575"/>
            <a:chExt cx="1223094" cy="1386119"/>
          </a:xfrm>
        </p:grpSpPr>
        <p:sp>
          <p:nvSpPr>
            <p:cNvPr id="404" name="Google Shape;404;p9"/>
            <p:cNvSpPr/>
            <p:nvPr/>
          </p:nvSpPr>
          <p:spPr>
            <a:xfrm>
              <a:off x="0" y="0"/>
              <a:ext cx="1223094" cy="1357543"/>
            </a:xfrm>
            <a:custGeom>
              <a:avLst/>
              <a:gdLst/>
              <a:ahLst/>
              <a:cxnLst/>
              <a:rect l="l" t="t" r="r" b="b"/>
              <a:pathLst>
                <a:path w="1223094" h="1357543" extrusionOk="0">
                  <a:moveTo>
                    <a:pt x="33342" y="0"/>
                  </a:moveTo>
                  <a:lnTo>
                    <a:pt x="1189752" y="0"/>
                  </a:lnTo>
                  <a:cubicBezTo>
                    <a:pt x="1198595" y="0"/>
                    <a:pt x="1207076" y="3513"/>
                    <a:pt x="1213328" y="9766"/>
                  </a:cubicBezTo>
                  <a:cubicBezTo>
                    <a:pt x="1219581" y="16019"/>
                    <a:pt x="1223094" y="24499"/>
                    <a:pt x="1223094" y="33342"/>
                  </a:cubicBezTo>
                  <a:lnTo>
                    <a:pt x="1223094" y="1324201"/>
                  </a:lnTo>
                  <a:cubicBezTo>
                    <a:pt x="1223094" y="1342616"/>
                    <a:pt x="1208166" y="1357543"/>
                    <a:pt x="1189752" y="1357543"/>
                  </a:cubicBezTo>
                  <a:lnTo>
                    <a:pt x="33342" y="1357543"/>
                  </a:lnTo>
                  <a:cubicBezTo>
                    <a:pt x="14928" y="1357543"/>
                    <a:pt x="0" y="1342616"/>
                    <a:pt x="0" y="1324201"/>
                  </a:cubicBezTo>
                  <a:lnTo>
                    <a:pt x="0" y="33342"/>
                  </a:lnTo>
                  <a:cubicBezTo>
                    <a:pt x="0" y="14928"/>
                    <a:pt x="14928" y="0"/>
                    <a:pt x="33342" y="0"/>
                  </a:cubicBezTo>
                  <a:close/>
                </a:path>
              </a:pathLst>
            </a:custGeom>
            <a:solidFill>
              <a:srgbClr val="FFF8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9"/>
            <p:cNvSpPr txBox="1"/>
            <p:nvPr/>
          </p:nvSpPr>
          <p:spPr>
            <a:xfrm>
              <a:off x="0" y="-28575"/>
              <a:ext cx="1223094" cy="1386119"/>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Calibri"/>
                <a:ea typeface="Calibri"/>
                <a:cs typeface="Calibri"/>
                <a:sym typeface="Calibri"/>
              </a:endParaRPr>
            </a:p>
          </p:txBody>
        </p:sp>
      </p:grpSp>
      <p:grpSp>
        <p:nvGrpSpPr>
          <p:cNvPr id="406" name="Google Shape;406;p9"/>
          <p:cNvGrpSpPr/>
          <p:nvPr/>
        </p:nvGrpSpPr>
        <p:grpSpPr>
          <a:xfrm>
            <a:off x="4945477" y="4058273"/>
            <a:ext cx="484365" cy="484365"/>
            <a:chOff x="0" y="0"/>
            <a:chExt cx="812800" cy="812800"/>
          </a:xfrm>
        </p:grpSpPr>
        <p:sp>
          <p:nvSpPr>
            <p:cNvPr id="407" name="Google Shape;407;p9"/>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9"/>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Calibri"/>
                <a:ea typeface="Calibri"/>
                <a:cs typeface="Calibri"/>
                <a:sym typeface="Calibri"/>
              </a:endParaRPr>
            </a:p>
          </p:txBody>
        </p:sp>
      </p:grpSp>
      <p:sp>
        <p:nvSpPr>
          <p:cNvPr id="409" name="Google Shape;409;p9"/>
          <p:cNvSpPr txBox="1"/>
          <p:nvPr/>
        </p:nvSpPr>
        <p:spPr>
          <a:xfrm>
            <a:off x="5006797" y="4139139"/>
            <a:ext cx="361724" cy="246286"/>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Ultra"/>
                <a:ea typeface="Ultra"/>
                <a:cs typeface="Ultra"/>
                <a:sym typeface="Ultra"/>
              </a:rPr>
              <a:t>05</a:t>
            </a:r>
            <a:endParaRPr sz="1516" b="1">
              <a:solidFill>
                <a:srgbClr val="FFFFFF"/>
              </a:solidFill>
              <a:latin typeface="Ultra"/>
              <a:ea typeface="Ultra"/>
              <a:cs typeface="Ultra"/>
              <a:sym typeface="Ultra"/>
            </a:endParaRPr>
          </a:p>
        </p:txBody>
      </p:sp>
      <p:sp>
        <p:nvSpPr>
          <p:cNvPr id="410" name="Google Shape;410;p9"/>
          <p:cNvSpPr txBox="1"/>
          <p:nvPr/>
        </p:nvSpPr>
        <p:spPr>
          <a:xfrm>
            <a:off x="1194943" y="2773515"/>
            <a:ext cx="2104417" cy="327141"/>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ja-JP" sz="1950">
                <a:solidFill>
                  <a:schemeClr val="dk1"/>
                </a:solidFill>
                <a:latin typeface="Calibri"/>
                <a:ea typeface="Calibri"/>
                <a:cs typeface="Calibri"/>
                <a:sym typeface="Calibri"/>
              </a:rPr>
              <a:t>扶養控除</a:t>
            </a:r>
            <a:endParaRPr sz="1950" b="1">
              <a:solidFill>
                <a:srgbClr val="444241"/>
              </a:solidFill>
              <a:latin typeface="Arial"/>
              <a:ea typeface="Arial"/>
              <a:cs typeface="Arial"/>
              <a:sym typeface="Arial"/>
            </a:endParaRPr>
          </a:p>
        </p:txBody>
      </p:sp>
      <p:sp>
        <p:nvSpPr>
          <p:cNvPr id="411" name="Google Shape;411;p9"/>
          <p:cNvSpPr txBox="1"/>
          <p:nvPr/>
        </p:nvSpPr>
        <p:spPr>
          <a:xfrm>
            <a:off x="4134430" y="2794876"/>
            <a:ext cx="2104417" cy="329129"/>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ja-JP" sz="1950">
                <a:solidFill>
                  <a:schemeClr val="dk1"/>
                </a:solidFill>
                <a:latin typeface="Calibri"/>
                <a:ea typeface="Calibri"/>
                <a:cs typeface="Calibri"/>
                <a:sym typeface="Calibri"/>
              </a:rPr>
              <a:t>児童手当</a:t>
            </a:r>
            <a:endParaRPr sz="1950">
              <a:solidFill>
                <a:schemeClr val="dk1"/>
              </a:solidFill>
              <a:latin typeface="Calibri"/>
              <a:ea typeface="Calibri"/>
              <a:cs typeface="Calibri"/>
              <a:sym typeface="Calibri"/>
            </a:endParaRPr>
          </a:p>
        </p:txBody>
      </p:sp>
      <p:sp>
        <p:nvSpPr>
          <p:cNvPr id="412" name="Google Shape;412;p9"/>
          <p:cNvSpPr txBox="1"/>
          <p:nvPr/>
        </p:nvSpPr>
        <p:spPr>
          <a:xfrm>
            <a:off x="7029705" y="2663286"/>
            <a:ext cx="2104417" cy="673389"/>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ja-JP" sz="1950">
                <a:solidFill>
                  <a:schemeClr val="dk1"/>
                </a:solidFill>
                <a:latin typeface="Calibri"/>
                <a:ea typeface="Calibri"/>
                <a:cs typeface="Calibri"/>
                <a:sym typeface="Calibri"/>
              </a:rPr>
              <a:t>住宅ローン控除の優遇措置</a:t>
            </a:r>
            <a:endParaRPr sz="1950" b="1">
              <a:solidFill>
                <a:srgbClr val="444241"/>
              </a:solidFill>
              <a:latin typeface="Arial"/>
              <a:ea typeface="Arial"/>
              <a:cs typeface="Arial"/>
              <a:sym typeface="Arial"/>
            </a:endParaRPr>
          </a:p>
        </p:txBody>
      </p:sp>
      <p:sp>
        <p:nvSpPr>
          <p:cNvPr id="413" name="Google Shape;413;p9"/>
          <p:cNvSpPr txBox="1"/>
          <p:nvPr/>
        </p:nvSpPr>
        <p:spPr>
          <a:xfrm>
            <a:off x="1230455" y="4681100"/>
            <a:ext cx="2104417" cy="673389"/>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ja-JP" sz="1950">
                <a:solidFill>
                  <a:schemeClr val="dk1"/>
                </a:solidFill>
                <a:latin typeface="Calibri"/>
                <a:ea typeface="Calibri"/>
                <a:cs typeface="Calibri"/>
                <a:sym typeface="Calibri"/>
              </a:rPr>
              <a:t>住宅リフォーム税制の拡充</a:t>
            </a:r>
            <a:endParaRPr sz="1950" b="1">
              <a:solidFill>
                <a:srgbClr val="444241"/>
              </a:solidFill>
              <a:latin typeface="Arial"/>
              <a:ea typeface="Arial"/>
              <a:cs typeface="Arial"/>
              <a:sym typeface="Arial"/>
            </a:endParaRPr>
          </a:p>
        </p:txBody>
      </p:sp>
      <p:sp>
        <p:nvSpPr>
          <p:cNvPr id="414" name="Google Shape;414;p9"/>
          <p:cNvSpPr txBox="1"/>
          <p:nvPr/>
        </p:nvSpPr>
        <p:spPr>
          <a:xfrm>
            <a:off x="4191269" y="4770600"/>
            <a:ext cx="2104417" cy="673389"/>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ja-JP" sz="1950">
                <a:solidFill>
                  <a:schemeClr val="dk1"/>
                </a:solidFill>
                <a:latin typeface="Calibri"/>
                <a:ea typeface="Calibri"/>
                <a:cs typeface="Calibri"/>
                <a:sym typeface="Calibri"/>
              </a:rPr>
              <a:t>ひとり親控除の拡充</a:t>
            </a:r>
            <a:endParaRPr sz="1950" b="1">
              <a:solidFill>
                <a:srgbClr val="44424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pic>
        <p:nvPicPr>
          <p:cNvPr id="2" name="Google Shape;90;g31e704025fc_0_74">
            <a:extLst>
              <a:ext uri="{FF2B5EF4-FFF2-40B4-BE49-F238E27FC236}">
                <a16:creationId xmlns:a16="http://schemas.microsoft.com/office/drawing/2014/main" id="{1E8C36F7-6B78-3E0F-AB7F-2C0EF2164856}"/>
              </a:ext>
            </a:extLst>
          </p:cNvPr>
          <p:cNvPicPr preferRelativeResize="0"/>
          <p:nvPr/>
        </p:nvPicPr>
        <p:blipFill rotWithShape="1">
          <a:blip r:embed="rId3">
            <a:alphaModFix/>
          </a:blip>
          <a:srcRect/>
          <a:stretch/>
        </p:blipFill>
        <p:spPr>
          <a:xfrm rot="10800000" flipH="1">
            <a:off x="-24982" y="614538"/>
            <a:ext cx="6674260" cy="657809"/>
          </a:xfrm>
          <a:prstGeom prst="rect">
            <a:avLst/>
          </a:prstGeom>
          <a:noFill/>
          <a:ln>
            <a:noFill/>
          </a:ln>
        </p:spPr>
      </p:pic>
      <p:sp>
        <p:nvSpPr>
          <p:cNvPr id="212" name="Google Shape;212;p4"/>
          <p:cNvSpPr txBox="1"/>
          <p:nvPr/>
        </p:nvSpPr>
        <p:spPr>
          <a:xfrm>
            <a:off x="709270" y="702981"/>
            <a:ext cx="5223361" cy="517065"/>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ja-JP" sz="2400" dirty="0">
                <a:solidFill>
                  <a:schemeClr val="accent2"/>
                </a:solidFill>
                <a:latin typeface="Arial"/>
                <a:ea typeface="Arial"/>
                <a:cs typeface="Arial"/>
                <a:sym typeface="Arial"/>
              </a:rPr>
              <a:t>児童育成手当取得条件　</a:t>
            </a:r>
            <a:r>
              <a:rPr lang="ja-JP" sz="1950" dirty="0">
                <a:solidFill>
                  <a:schemeClr val="dk1"/>
                </a:solidFill>
                <a:latin typeface="Arial"/>
                <a:ea typeface="Arial"/>
                <a:cs typeface="Arial"/>
                <a:sym typeface="Arial"/>
              </a:rPr>
              <a:t>※</a:t>
            </a:r>
            <a:r>
              <a:rPr lang="ja-JP" sz="1950" dirty="0">
                <a:solidFill>
                  <a:srgbClr val="040C28"/>
                </a:solidFill>
                <a:latin typeface="Arial"/>
                <a:ea typeface="Arial"/>
                <a:cs typeface="Arial"/>
                <a:sym typeface="Arial"/>
              </a:rPr>
              <a:t>東京都共通</a:t>
            </a:r>
            <a:endParaRPr sz="1950" b="1" dirty="0">
              <a:solidFill>
                <a:srgbClr val="444241"/>
              </a:solidFill>
              <a:latin typeface="Arial"/>
              <a:ea typeface="Arial"/>
              <a:cs typeface="Arial"/>
              <a:sym typeface="Arial"/>
            </a:endParaRPr>
          </a:p>
        </p:txBody>
      </p:sp>
      <p:grpSp>
        <p:nvGrpSpPr>
          <p:cNvPr id="213" name="Google Shape;213;p4"/>
          <p:cNvGrpSpPr/>
          <p:nvPr/>
        </p:nvGrpSpPr>
        <p:grpSpPr>
          <a:xfrm>
            <a:off x="237414" y="719332"/>
            <a:ext cx="484365" cy="484365"/>
            <a:chOff x="0" y="0"/>
            <a:chExt cx="812800" cy="812800"/>
          </a:xfrm>
        </p:grpSpPr>
        <p:sp>
          <p:nvSpPr>
            <p:cNvPr id="214" name="Google Shape;214;p4"/>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4"/>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Arial"/>
                <a:ea typeface="Arial"/>
                <a:cs typeface="Arial"/>
                <a:sym typeface="Arial"/>
              </a:endParaRPr>
            </a:p>
          </p:txBody>
        </p:sp>
      </p:grpSp>
      <p:sp>
        <p:nvSpPr>
          <p:cNvPr id="216" name="Google Shape;216;p4"/>
          <p:cNvSpPr txBox="1"/>
          <p:nvPr/>
        </p:nvSpPr>
        <p:spPr>
          <a:xfrm>
            <a:off x="315723" y="819766"/>
            <a:ext cx="361724" cy="229999"/>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Arial"/>
                <a:ea typeface="Arial"/>
                <a:cs typeface="Arial"/>
                <a:sym typeface="Arial"/>
              </a:rPr>
              <a:t>03</a:t>
            </a:r>
            <a:endParaRPr/>
          </a:p>
        </p:txBody>
      </p:sp>
      <p:sp>
        <p:nvSpPr>
          <p:cNvPr id="217" name="Google Shape;217;p4"/>
          <p:cNvSpPr txBox="1"/>
          <p:nvPr/>
        </p:nvSpPr>
        <p:spPr>
          <a:xfrm>
            <a:off x="584079" y="1879756"/>
            <a:ext cx="8090192" cy="76940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2800" dirty="0">
                <a:solidFill>
                  <a:schemeClr val="dk1"/>
                </a:solidFill>
                <a:latin typeface="Calibri"/>
                <a:ea typeface="Calibri"/>
                <a:cs typeface="Calibri"/>
                <a:sym typeface="Calibri"/>
              </a:rPr>
              <a:t>「児童育成手当」</a:t>
            </a:r>
            <a:r>
              <a:rPr lang="ja-JP" sz="1600" dirty="0">
                <a:solidFill>
                  <a:schemeClr val="dk1"/>
                </a:solidFill>
                <a:latin typeface="Calibri"/>
                <a:ea typeface="Calibri"/>
                <a:cs typeface="Calibri"/>
                <a:sym typeface="Calibri"/>
              </a:rPr>
              <a:t>と</a:t>
            </a:r>
            <a:r>
              <a:rPr lang="ja-JP" sz="2400" dirty="0">
                <a:solidFill>
                  <a:schemeClr val="dk1"/>
                </a:solidFill>
                <a:latin typeface="Calibri"/>
                <a:ea typeface="Calibri"/>
                <a:cs typeface="Calibri"/>
                <a:sym typeface="Calibri"/>
              </a:rPr>
              <a:t>「児童扶養手当」</a:t>
            </a:r>
            <a:r>
              <a:rPr lang="ja-JP" sz="1600" dirty="0">
                <a:solidFill>
                  <a:schemeClr val="dk1"/>
                </a:solidFill>
                <a:latin typeface="Calibri"/>
                <a:ea typeface="Calibri"/>
                <a:cs typeface="Calibri"/>
                <a:sym typeface="Calibri"/>
              </a:rPr>
              <a:t>は</a:t>
            </a:r>
            <a:r>
              <a:rPr lang="ja-JP" sz="2800" dirty="0">
                <a:solidFill>
                  <a:schemeClr val="dk1"/>
                </a:solidFill>
                <a:highlight>
                  <a:srgbClr val="FFFF00"/>
                </a:highlight>
                <a:latin typeface="Calibri"/>
                <a:ea typeface="Calibri"/>
                <a:cs typeface="Calibri"/>
                <a:sym typeface="Calibri"/>
              </a:rPr>
              <a:t>異なる制度</a:t>
            </a:r>
            <a:r>
              <a:rPr lang="ja-JP" sz="1800" dirty="0">
                <a:solidFill>
                  <a:schemeClr val="dk1"/>
                </a:solidFill>
                <a:latin typeface="Calibri"/>
                <a:ea typeface="Calibri"/>
                <a:cs typeface="Calibri"/>
                <a:sym typeface="Calibri"/>
              </a:rPr>
              <a:t>で</a:t>
            </a:r>
            <a:r>
              <a:rPr lang="ja-JP" sz="1600" dirty="0">
                <a:solidFill>
                  <a:schemeClr val="dk1"/>
                </a:solidFill>
                <a:latin typeface="Calibri"/>
                <a:ea typeface="Calibri"/>
                <a:cs typeface="Calibri"/>
                <a:sym typeface="Calibri"/>
              </a:rPr>
              <a:t>あり、両方を受給できる場合もありますが、併給が制限されるケースもあります。</a:t>
            </a:r>
            <a:endParaRPr sz="1800" dirty="0"/>
          </a:p>
        </p:txBody>
      </p:sp>
      <p:sp>
        <p:nvSpPr>
          <p:cNvPr id="218" name="Google Shape;218;p4"/>
          <p:cNvSpPr txBox="1"/>
          <p:nvPr/>
        </p:nvSpPr>
        <p:spPr>
          <a:xfrm>
            <a:off x="676370" y="3047007"/>
            <a:ext cx="7927671" cy="232367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2000" b="1" dirty="0">
                <a:solidFill>
                  <a:srgbClr val="000000"/>
                </a:solidFill>
                <a:latin typeface="Helvetica Neue"/>
                <a:ea typeface="Helvetica Neue"/>
                <a:cs typeface="Helvetica Neue"/>
                <a:sym typeface="Helvetica Neue"/>
              </a:rPr>
              <a:t>育成手当</a:t>
            </a:r>
            <a:endParaRPr sz="1800" dirty="0"/>
          </a:p>
          <a:p>
            <a:pPr marL="0" marR="0" lvl="0" indent="0" algn="l" rtl="0">
              <a:spcBef>
                <a:spcPts val="813"/>
              </a:spcBef>
              <a:spcAft>
                <a:spcPts val="0"/>
              </a:spcAft>
              <a:buNone/>
            </a:pPr>
            <a:r>
              <a:rPr lang="ja-JP" sz="2000" dirty="0">
                <a:solidFill>
                  <a:srgbClr val="000000"/>
                </a:solidFill>
                <a:latin typeface="Helvetica Neue"/>
                <a:ea typeface="Helvetica Neue"/>
                <a:cs typeface="Helvetica Neue"/>
                <a:sym typeface="Helvetica Neue"/>
              </a:rPr>
              <a:t>1人月額 13,500円</a:t>
            </a:r>
            <a:endParaRPr sz="2000" dirty="0">
              <a:solidFill>
                <a:srgbClr val="000000"/>
              </a:solidFill>
              <a:latin typeface="Helvetica Neue"/>
              <a:ea typeface="Helvetica Neue"/>
              <a:cs typeface="Helvetica Neue"/>
              <a:sym typeface="Helvetica Neue"/>
            </a:endParaRPr>
          </a:p>
          <a:p>
            <a:pPr marL="0" marR="0" lvl="0" indent="0" algn="l" rtl="0">
              <a:spcBef>
                <a:spcPts val="0"/>
              </a:spcBef>
              <a:spcAft>
                <a:spcPts val="0"/>
              </a:spcAft>
              <a:buNone/>
            </a:pPr>
            <a:endParaRPr sz="2000" dirty="0">
              <a:solidFill>
                <a:srgbClr val="000000"/>
              </a:solidFill>
              <a:latin typeface="Helvetica Neue"/>
              <a:ea typeface="Helvetica Neue"/>
              <a:cs typeface="Helvetica Neue"/>
              <a:sym typeface="Helvetica Neue"/>
            </a:endParaRPr>
          </a:p>
          <a:p>
            <a:pPr marL="0" marR="0" lvl="0" indent="0" algn="l" rtl="0">
              <a:spcBef>
                <a:spcPts val="1381"/>
              </a:spcBef>
              <a:spcAft>
                <a:spcPts val="0"/>
              </a:spcAft>
              <a:buNone/>
            </a:pPr>
            <a:r>
              <a:rPr lang="ja-JP" sz="2000" b="1" dirty="0">
                <a:solidFill>
                  <a:srgbClr val="000000"/>
                </a:solidFill>
                <a:latin typeface="Helvetica Neue"/>
                <a:ea typeface="Helvetica Neue"/>
                <a:cs typeface="Helvetica Neue"/>
                <a:sym typeface="Helvetica Neue"/>
              </a:rPr>
              <a:t>障害手当</a:t>
            </a:r>
            <a:endParaRPr sz="1800" dirty="0"/>
          </a:p>
          <a:p>
            <a:pPr marL="0" marR="0" lvl="0" indent="0" algn="l" rtl="0">
              <a:spcBef>
                <a:spcPts val="813"/>
              </a:spcBef>
              <a:spcAft>
                <a:spcPts val="0"/>
              </a:spcAft>
              <a:buNone/>
            </a:pPr>
            <a:r>
              <a:rPr lang="ja-JP" sz="2000" dirty="0">
                <a:solidFill>
                  <a:srgbClr val="000000"/>
                </a:solidFill>
                <a:latin typeface="Helvetica Neue"/>
                <a:ea typeface="Helvetica Neue"/>
                <a:cs typeface="Helvetica Neue"/>
                <a:sym typeface="Helvetica Neue"/>
              </a:rPr>
              <a:t>1人月額 15,500円</a:t>
            </a:r>
            <a:endParaRPr sz="1800" dirty="0"/>
          </a:p>
          <a:p>
            <a:pPr marL="0" marR="0" lvl="0" indent="0" algn="l" rtl="0">
              <a:spcBef>
                <a:spcPts val="0"/>
              </a:spcBef>
              <a:spcAft>
                <a:spcPts val="0"/>
              </a:spcAft>
              <a:buNone/>
            </a:pPr>
            <a:r>
              <a:rPr lang="ja-JP" sz="2000" dirty="0">
                <a:solidFill>
                  <a:srgbClr val="000000"/>
                </a:solidFill>
                <a:latin typeface="Helvetica Neue"/>
                <a:ea typeface="Helvetica Neue"/>
                <a:cs typeface="Helvetica Neue"/>
                <a:sym typeface="Helvetica Neue"/>
              </a:rPr>
              <a:t>申請月の翌月分から2月、6月、10月に受給者の口座に振り込みます。</a:t>
            </a:r>
            <a:endParaRPr sz="1800" dirty="0"/>
          </a:p>
        </p:txBody>
      </p:sp>
      <p:sp>
        <p:nvSpPr>
          <p:cNvPr id="219" name="Google Shape;219;p4"/>
          <p:cNvSpPr txBox="1"/>
          <p:nvPr/>
        </p:nvSpPr>
        <p:spPr>
          <a:xfrm>
            <a:off x="1819085" y="3103457"/>
            <a:ext cx="6744856" cy="2538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050">
                <a:solidFill>
                  <a:srgbClr val="000000"/>
                </a:solidFill>
                <a:latin typeface="Helvetica Neue"/>
                <a:ea typeface="Helvetica Neue"/>
                <a:cs typeface="Helvetica Neue"/>
                <a:sym typeface="Helvetica Neue"/>
              </a:rPr>
              <a:t>18歳到達後最初の3月31日までの間にある児童を養育しているひとり親家庭等に支給される手当です。</a:t>
            </a:r>
            <a:endParaRPr sz="1050">
              <a:solidFill>
                <a:schemeClr val="dk1"/>
              </a:solidFill>
              <a:latin typeface="Calibri"/>
              <a:ea typeface="Calibri"/>
              <a:cs typeface="Calibri"/>
              <a:sym typeface="Calibri"/>
            </a:endParaRPr>
          </a:p>
        </p:txBody>
      </p:sp>
      <p:sp>
        <p:nvSpPr>
          <p:cNvPr id="220" name="Google Shape;220;p4"/>
          <p:cNvSpPr txBox="1"/>
          <p:nvPr/>
        </p:nvSpPr>
        <p:spPr>
          <a:xfrm>
            <a:off x="1819085" y="4383035"/>
            <a:ext cx="6744856" cy="2538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050">
                <a:solidFill>
                  <a:srgbClr val="000000"/>
                </a:solidFill>
                <a:latin typeface="Helvetica Neue"/>
                <a:ea typeface="Helvetica Neue"/>
                <a:cs typeface="Helvetica Neue"/>
                <a:sym typeface="Helvetica Neue"/>
              </a:rPr>
              <a:t>心身に障害のある20歳未満の児童を養育しているかたに支給される手当です。</a:t>
            </a:r>
            <a:endParaRPr sz="105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pic>
        <p:nvPicPr>
          <p:cNvPr id="2" name="Google Shape;90;g31e704025fc_0_74">
            <a:extLst>
              <a:ext uri="{FF2B5EF4-FFF2-40B4-BE49-F238E27FC236}">
                <a16:creationId xmlns:a16="http://schemas.microsoft.com/office/drawing/2014/main" id="{F73D38F4-09D7-F6CD-593D-0C83D8F4CEE6}"/>
              </a:ext>
            </a:extLst>
          </p:cNvPr>
          <p:cNvPicPr preferRelativeResize="0"/>
          <p:nvPr/>
        </p:nvPicPr>
        <p:blipFill rotWithShape="1">
          <a:blip r:embed="rId3">
            <a:alphaModFix/>
          </a:blip>
          <a:srcRect/>
          <a:stretch/>
        </p:blipFill>
        <p:spPr>
          <a:xfrm rot="10800000" flipH="1">
            <a:off x="0" y="287334"/>
            <a:ext cx="5599377" cy="657809"/>
          </a:xfrm>
          <a:prstGeom prst="rect">
            <a:avLst/>
          </a:prstGeom>
          <a:noFill/>
          <a:ln>
            <a:noFill/>
          </a:ln>
        </p:spPr>
      </p:pic>
      <p:sp>
        <p:nvSpPr>
          <p:cNvPr id="423" name="Google Shape;423;p10"/>
          <p:cNvSpPr txBox="1"/>
          <p:nvPr/>
        </p:nvSpPr>
        <p:spPr>
          <a:xfrm>
            <a:off x="-587771" y="357705"/>
            <a:ext cx="4356586" cy="517065"/>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ja-JP" sz="2400" dirty="0">
                <a:solidFill>
                  <a:schemeClr val="accent2"/>
                </a:solidFill>
                <a:latin typeface="Calibri"/>
                <a:ea typeface="Calibri"/>
                <a:cs typeface="Calibri"/>
                <a:sym typeface="Calibri"/>
              </a:rPr>
              <a:t>扶養控除</a:t>
            </a:r>
            <a:endParaRPr sz="2400" b="1" dirty="0">
              <a:solidFill>
                <a:schemeClr val="accent2"/>
              </a:solidFill>
              <a:latin typeface="Arial"/>
              <a:ea typeface="Arial"/>
              <a:cs typeface="Arial"/>
              <a:sym typeface="Arial"/>
            </a:endParaRPr>
          </a:p>
        </p:txBody>
      </p:sp>
      <p:sp>
        <p:nvSpPr>
          <p:cNvPr id="425" name="Google Shape;425;p10"/>
          <p:cNvSpPr/>
          <p:nvPr/>
        </p:nvSpPr>
        <p:spPr>
          <a:xfrm>
            <a:off x="257756" y="429944"/>
            <a:ext cx="484365" cy="484365"/>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10"/>
          <p:cNvSpPr txBox="1"/>
          <p:nvPr/>
        </p:nvSpPr>
        <p:spPr>
          <a:xfrm>
            <a:off x="334988" y="459344"/>
            <a:ext cx="361724" cy="246286"/>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dirty="0">
                <a:solidFill>
                  <a:srgbClr val="FFFFFF"/>
                </a:solidFill>
                <a:latin typeface="Ultra"/>
                <a:ea typeface="Ultra"/>
                <a:cs typeface="Ultra"/>
                <a:sym typeface="Ultra"/>
              </a:rPr>
              <a:t>01</a:t>
            </a:r>
            <a:endParaRPr dirty="0"/>
          </a:p>
        </p:txBody>
      </p:sp>
      <p:sp>
        <p:nvSpPr>
          <p:cNvPr id="429" name="Google Shape;429;p10"/>
          <p:cNvSpPr txBox="1"/>
          <p:nvPr/>
        </p:nvSpPr>
        <p:spPr>
          <a:xfrm>
            <a:off x="5727147" y="5912856"/>
            <a:ext cx="4480339" cy="546263"/>
          </a:xfrm>
          <a:prstGeom prst="rect">
            <a:avLst/>
          </a:prstGeom>
          <a:noFill/>
          <a:ln>
            <a:noFill/>
          </a:ln>
        </p:spPr>
        <p:txBody>
          <a:bodyPr spcFirstLastPara="1" wrap="square" lIns="91425" tIns="45700" rIns="91425" bIns="45700" anchor="t" anchorCtr="0">
            <a:spAutoFit/>
          </a:bodyPr>
          <a:lstStyle/>
          <a:p>
            <a:r>
              <a:rPr lang="en-US" altLang="ja-JP" sz="1000" dirty="0" err="1"/>
              <a:t>Moneyforward</a:t>
            </a:r>
            <a:r>
              <a:rPr lang="ja-JP" altLang="en-US" sz="1000" dirty="0"/>
              <a:t>：https://biz.moneyforward.com/tax_return/basic/529/</a:t>
            </a:r>
          </a:p>
          <a:p>
            <a:pPr marL="0" marR="0" lvl="0" indent="0" algn="l" rtl="0">
              <a:spcBef>
                <a:spcPts val="0"/>
              </a:spcBef>
              <a:spcAft>
                <a:spcPts val="0"/>
              </a:spcAft>
              <a:buNone/>
            </a:pPr>
            <a:endParaRPr lang="ja-JP" altLang="en-US" sz="975" dirty="0">
              <a:solidFill>
                <a:schemeClr val="dk1"/>
              </a:solidFill>
              <a:latin typeface="Calibri"/>
              <a:ea typeface="Calibri"/>
              <a:cs typeface="Calibri"/>
              <a:sym typeface="Calibri"/>
            </a:endParaRPr>
          </a:p>
          <a:p>
            <a:pPr marL="0" marR="0" lvl="0" indent="0" algn="l" rtl="0">
              <a:spcBef>
                <a:spcPts val="0"/>
              </a:spcBef>
              <a:spcAft>
                <a:spcPts val="0"/>
              </a:spcAft>
              <a:buNone/>
            </a:pPr>
            <a:r>
              <a:rPr lang="ja-JP" altLang="en-US" sz="975" dirty="0">
                <a:solidFill>
                  <a:schemeClr val="dk1"/>
                </a:solidFill>
                <a:latin typeface="Calibri"/>
                <a:ea typeface="Calibri"/>
                <a:cs typeface="Calibri"/>
                <a:sym typeface="Calibri"/>
              </a:rPr>
              <a:t>参照　</a:t>
            </a:r>
            <a:r>
              <a:rPr lang="en-US" altLang="ja-JP" sz="975" dirty="0">
                <a:solidFill>
                  <a:schemeClr val="dk1"/>
                </a:solidFill>
                <a:latin typeface="Calibri"/>
                <a:ea typeface="Calibri"/>
                <a:cs typeface="Calibri"/>
                <a:sym typeface="Calibri"/>
              </a:rPr>
              <a:t>2025_1_10</a:t>
            </a:r>
            <a:endParaRPr lang="ja-JP" altLang="en-US" sz="975" dirty="0">
              <a:solidFill>
                <a:schemeClr val="dk1"/>
              </a:solidFill>
              <a:latin typeface="Calibri"/>
              <a:ea typeface="Calibri"/>
              <a:cs typeface="Calibri"/>
              <a:sym typeface="Calibri"/>
            </a:endParaRPr>
          </a:p>
        </p:txBody>
      </p:sp>
      <p:sp>
        <p:nvSpPr>
          <p:cNvPr id="430" name="Google Shape;430;p10"/>
          <p:cNvSpPr txBox="1"/>
          <p:nvPr/>
        </p:nvSpPr>
        <p:spPr>
          <a:xfrm>
            <a:off x="3302000" y="2686050"/>
            <a:ext cx="184731" cy="24237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975">
              <a:solidFill>
                <a:schemeClr val="dk1"/>
              </a:solidFill>
              <a:latin typeface="Calibri"/>
              <a:ea typeface="Calibri"/>
              <a:cs typeface="Calibri"/>
              <a:sym typeface="Calibri"/>
            </a:endParaRPr>
          </a:p>
        </p:txBody>
      </p:sp>
      <p:sp>
        <p:nvSpPr>
          <p:cNvPr id="431" name="Google Shape;431;p10"/>
          <p:cNvSpPr txBox="1"/>
          <p:nvPr/>
        </p:nvSpPr>
        <p:spPr>
          <a:xfrm>
            <a:off x="747091" y="1655458"/>
            <a:ext cx="8411818" cy="3547084"/>
          </a:xfrm>
          <a:prstGeom prst="rect">
            <a:avLst/>
          </a:prstGeom>
          <a:noFill/>
          <a:ln>
            <a:noFill/>
          </a:ln>
        </p:spPr>
        <p:txBody>
          <a:bodyPr spcFirstLastPara="1" wrap="square" lIns="91425" tIns="45700" rIns="91425" bIns="45700" anchor="t" anchorCtr="0">
            <a:spAutoFit/>
          </a:bodyPr>
          <a:lstStyle/>
          <a:p>
            <a:pPr algn="l">
              <a:spcAft>
                <a:spcPts val="1500"/>
              </a:spcAft>
            </a:pPr>
            <a:r>
              <a:rPr lang="ja-JP" altLang="en-US" sz="1800" b="1" i="0" u="none" strike="noStrike" dirty="0">
                <a:solidFill>
                  <a:srgbClr val="0054AC"/>
                </a:solidFill>
                <a:effectLst/>
                <a:latin typeface="Noto Sans JP" panose="020B0200000000000000" pitchFamily="50" charset="-128"/>
                <a:ea typeface="Noto Sans JP" panose="020B0200000000000000" pitchFamily="50" charset="-128"/>
                <a:hlinkClick r:id="rId4" tooltip="扶養控除"/>
              </a:rPr>
              <a:t>扶養控除</a:t>
            </a:r>
            <a:r>
              <a:rPr lang="ja-JP" altLang="en-US" sz="1800" b="1" i="0" dirty="0">
                <a:solidFill>
                  <a:srgbClr val="2D344B"/>
                </a:solidFill>
                <a:effectLst/>
                <a:latin typeface="Noto Sans JP" panose="020B0200000000000000" pitchFamily="50" charset="-128"/>
                <a:ea typeface="Noto Sans JP" panose="020B0200000000000000" pitchFamily="50" charset="-128"/>
              </a:rPr>
              <a:t>とは、</a:t>
            </a:r>
            <a:r>
              <a:rPr lang="ja-JP" altLang="en-US" sz="1800" b="1" i="0" u="none" strike="noStrike" dirty="0">
                <a:solidFill>
                  <a:srgbClr val="0054AC"/>
                </a:solidFill>
                <a:effectLst/>
                <a:latin typeface="Noto Sans JP" panose="020B0200000000000000" pitchFamily="50" charset="-128"/>
                <a:ea typeface="Noto Sans JP" panose="020B0200000000000000" pitchFamily="50" charset="-128"/>
                <a:hlinkClick r:id="rId5" tooltip="所得税法"/>
              </a:rPr>
              <a:t>所得税法</a:t>
            </a:r>
            <a:r>
              <a:rPr lang="ja-JP" altLang="en-US" sz="1800" b="1" i="0" dirty="0">
                <a:solidFill>
                  <a:srgbClr val="2D344B"/>
                </a:solidFill>
                <a:effectLst/>
                <a:latin typeface="Noto Sans JP" panose="020B0200000000000000" pitchFamily="50" charset="-128"/>
                <a:ea typeface="Noto Sans JP" panose="020B0200000000000000" pitchFamily="50" charset="-128"/>
              </a:rPr>
              <a:t>上の控除対象扶養親族（扶養親族のうち、年齢が</a:t>
            </a:r>
            <a:r>
              <a:rPr lang="en-US" altLang="ja-JP" sz="1800" b="1" i="0" dirty="0">
                <a:solidFill>
                  <a:srgbClr val="2D344B"/>
                </a:solidFill>
                <a:effectLst/>
                <a:latin typeface="Noto Sans JP" panose="020B0200000000000000" pitchFamily="50" charset="-128"/>
                <a:ea typeface="Noto Sans JP" panose="020B0200000000000000" pitchFamily="50" charset="-128"/>
              </a:rPr>
              <a:t>16</a:t>
            </a:r>
            <a:r>
              <a:rPr lang="ja-JP" altLang="en-US" sz="1800" b="1" i="0" dirty="0">
                <a:solidFill>
                  <a:srgbClr val="2D344B"/>
                </a:solidFill>
                <a:effectLst/>
                <a:latin typeface="Noto Sans JP" panose="020B0200000000000000" pitchFamily="50" charset="-128"/>
                <a:ea typeface="Noto Sans JP" panose="020B0200000000000000" pitchFamily="50" charset="-128"/>
              </a:rPr>
              <a:t>歳以上の人）がいる場合、一定の</a:t>
            </a:r>
            <a:r>
              <a:rPr lang="ja-JP" altLang="en-US" sz="1800" b="1" i="0" u="none" strike="noStrike" dirty="0">
                <a:solidFill>
                  <a:srgbClr val="0054AC"/>
                </a:solidFill>
                <a:effectLst/>
                <a:latin typeface="Noto Sans JP" panose="020B0200000000000000" pitchFamily="50" charset="-128"/>
                <a:ea typeface="Noto Sans JP" panose="020B0200000000000000" pitchFamily="50" charset="-128"/>
                <a:hlinkClick r:id="rId6" tooltip="所得控除"/>
              </a:rPr>
              <a:t>所得控除</a:t>
            </a:r>
            <a:r>
              <a:rPr lang="ja-JP" altLang="en-US" sz="1800" b="1" i="0" dirty="0">
                <a:solidFill>
                  <a:srgbClr val="2D344B"/>
                </a:solidFill>
                <a:effectLst/>
                <a:latin typeface="Noto Sans JP" panose="020B0200000000000000" pitchFamily="50" charset="-128"/>
                <a:ea typeface="Noto Sans JP" panose="020B0200000000000000" pitchFamily="50" charset="-128"/>
              </a:rPr>
              <a:t>を受けられる制度です。</a:t>
            </a:r>
            <a:endParaRPr lang="en-US" altLang="ja-JP" sz="1800" b="1" i="0" dirty="0">
              <a:solidFill>
                <a:srgbClr val="2D344B"/>
              </a:solidFill>
              <a:effectLst/>
              <a:latin typeface="Noto Sans JP" panose="020B0200000000000000" pitchFamily="50" charset="-128"/>
              <a:ea typeface="Noto Sans JP" panose="020B0200000000000000" pitchFamily="50" charset="-128"/>
            </a:endParaRPr>
          </a:p>
          <a:p>
            <a:pPr algn="l">
              <a:spcAft>
                <a:spcPts val="1500"/>
              </a:spcAft>
            </a:pPr>
            <a:endParaRPr lang="ja-JP" altLang="en-US" sz="1800" b="0" i="0" dirty="0">
              <a:solidFill>
                <a:srgbClr val="2D344B"/>
              </a:solidFill>
              <a:effectLst/>
              <a:latin typeface="Noto Sans JP" panose="020B0200000000000000" pitchFamily="50" charset="-128"/>
              <a:ea typeface="Noto Sans JP" panose="020B0200000000000000" pitchFamily="50" charset="-128"/>
            </a:endParaRPr>
          </a:p>
          <a:p>
            <a:pPr algn="l">
              <a:spcAft>
                <a:spcPts val="1500"/>
              </a:spcAft>
            </a:pPr>
            <a:r>
              <a:rPr lang="ja-JP" altLang="en-US" sz="1800" b="0" i="0" dirty="0">
                <a:solidFill>
                  <a:srgbClr val="2D344B"/>
                </a:solidFill>
                <a:effectLst/>
                <a:latin typeface="Noto Sans JP" panose="020B0200000000000000" pitchFamily="50" charset="-128"/>
                <a:ea typeface="Noto Sans JP" panose="020B0200000000000000" pitchFamily="50" charset="-128"/>
              </a:rPr>
              <a:t>税法上の扶養親族は、配偶者以外の親族となる点がポイントで、配偶者の場合は扶養控除ではなく「</a:t>
            </a:r>
            <a:r>
              <a:rPr lang="ja-JP" altLang="en-US" sz="1800" b="0" i="0" u="none" strike="noStrike" dirty="0">
                <a:solidFill>
                  <a:srgbClr val="0054AC"/>
                </a:solidFill>
                <a:effectLst/>
                <a:latin typeface="Noto Sans JP" panose="020B0200000000000000" pitchFamily="50" charset="-128"/>
                <a:ea typeface="Noto Sans JP" panose="020B0200000000000000" pitchFamily="50" charset="-128"/>
                <a:hlinkClick r:id="rId7" tooltip="配偶者特別控除"/>
              </a:rPr>
              <a:t>配偶者特別控除</a:t>
            </a:r>
            <a:r>
              <a:rPr lang="ja-JP" altLang="en-US" sz="1800" b="0" i="0" dirty="0">
                <a:solidFill>
                  <a:srgbClr val="2D344B"/>
                </a:solidFill>
                <a:effectLst/>
                <a:latin typeface="Noto Sans JP" panose="020B0200000000000000" pitchFamily="50" charset="-128"/>
                <a:ea typeface="Noto Sans JP" panose="020B0200000000000000" pitchFamily="50" charset="-128"/>
              </a:rPr>
              <a:t>」「</a:t>
            </a:r>
            <a:r>
              <a:rPr lang="ja-JP" altLang="en-US" sz="1800" b="0" i="0" u="none" strike="noStrike" dirty="0">
                <a:solidFill>
                  <a:srgbClr val="0054AC"/>
                </a:solidFill>
                <a:effectLst/>
                <a:latin typeface="Noto Sans JP" panose="020B0200000000000000" pitchFamily="50" charset="-128"/>
                <a:ea typeface="Noto Sans JP" panose="020B0200000000000000" pitchFamily="50" charset="-128"/>
                <a:hlinkClick r:id="rId7" tooltip="配偶者控除"/>
              </a:rPr>
              <a:t>配偶者控除</a:t>
            </a:r>
            <a:r>
              <a:rPr lang="ja-JP" altLang="en-US" sz="1800" b="0" i="0" dirty="0">
                <a:solidFill>
                  <a:srgbClr val="2D344B"/>
                </a:solidFill>
                <a:effectLst/>
                <a:latin typeface="Noto Sans JP" panose="020B0200000000000000" pitchFamily="50" charset="-128"/>
                <a:ea typeface="Noto Sans JP" panose="020B0200000000000000" pitchFamily="50" charset="-128"/>
              </a:rPr>
              <a:t>」など</a:t>
            </a:r>
            <a:endParaRPr lang="en-US" altLang="ja-JP" sz="1800" b="0" i="0" dirty="0">
              <a:solidFill>
                <a:srgbClr val="2D344B"/>
              </a:solidFill>
              <a:effectLst/>
              <a:latin typeface="Noto Sans JP" panose="020B0200000000000000" pitchFamily="50" charset="-128"/>
              <a:ea typeface="Noto Sans JP" panose="020B0200000000000000" pitchFamily="50" charset="-128"/>
            </a:endParaRPr>
          </a:p>
          <a:p>
            <a:pPr algn="l">
              <a:spcAft>
                <a:spcPts val="1500"/>
              </a:spcAft>
            </a:pPr>
            <a:r>
              <a:rPr lang="ja-JP" altLang="en-US" sz="1800" b="0" i="0" dirty="0">
                <a:solidFill>
                  <a:srgbClr val="2D344B"/>
                </a:solidFill>
                <a:effectLst/>
                <a:latin typeface="Noto Sans JP" panose="020B0200000000000000" pitchFamily="50" charset="-128"/>
                <a:ea typeface="Noto Sans JP" panose="020B0200000000000000" pitchFamily="50" charset="-128"/>
              </a:rPr>
              <a:t>が適用されます。</a:t>
            </a:r>
          </a:p>
          <a:p>
            <a:pPr algn="l">
              <a:spcAft>
                <a:spcPts val="1500"/>
              </a:spcAft>
            </a:pPr>
            <a:r>
              <a:rPr lang="ja-JP" altLang="en-US" sz="1800" b="1" i="0" dirty="0">
                <a:solidFill>
                  <a:srgbClr val="2D344B"/>
                </a:solidFill>
                <a:effectLst/>
                <a:latin typeface="Noto Sans JP" panose="020B0200000000000000" pitchFamily="50" charset="-128"/>
                <a:ea typeface="Noto Sans JP" panose="020B0200000000000000" pitchFamily="50" charset="-128"/>
              </a:rPr>
              <a:t>税法上の扶養親族の要件の</a:t>
            </a:r>
            <a:r>
              <a:rPr lang="en-US" altLang="ja-JP" sz="1800" b="1" i="0" dirty="0">
                <a:solidFill>
                  <a:srgbClr val="2D344B"/>
                </a:solidFill>
                <a:effectLst/>
                <a:latin typeface="Noto Sans JP" panose="020B0200000000000000" pitchFamily="50" charset="-128"/>
                <a:ea typeface="Noto Sans JP" panose="020B0200000000000000" pitchFamily="50" charset="-128"/>
              </a:rPr>
              <a:t>1</a:t>
            </a:r>
            <a:r>
              <a:rPr lang="ja-JP" altLang="en-US" sz="1800" b="1" i="0" dirty="0">
                <a:solidFill>
                  <a:srgbClr val="2D344B"/>
                </a:solidFill>
                <a:effectLst/>
                <a:latin typeface="Noto Sans JP" panose="020B0200000000000000" pitchFamily="50" charset="-128"/>
                <a:ea typeface="Noto Sans JP" panose="020B0200000000000000" pitchFamily="50" charset="-128"/>
              </a:rPr>
              <a:t>つとして、扶養に入る人の合計</a:t>
            </a:r>
            <a:r>
              <a:rPr lang="ja-JP" altLang="en-US" sz="1800" b="1" i="0" u="none" strike="noStrike" dirty="0">
                <a:solidFill>
                  <a:srgbClr val="0054AC"/>
                </a:solidFill>
                <a:effectLst/>
                <a:latin typeface="Noto Sans JP" panose="020B0200000000000000" pitchFamily="50" charset="-128"/>
                <a:ea typeface="Noto Sans JP" panose="020B0200000000000000" pitchFamily="50" charset="-128"/>
                <a:hlinkClick r:id="rId8" tooltip="所得金額"/>
              </a:rPr>
              <a:t>所得金額</a:t>
            </a:r>
            <a:r>
              <a:rPr lang="ja-JP" altLang="en-US" sz="1800" b="1" i="0" dirty="0">
                <a:solidFill>
                  <a:srgbClr val="2D344B"/>
                </a:solidFill>
                <a:effectLst/>
                <a:latin typeface="Noto Sans JP" panose="020B0200000000000000" pitchFamily="50" charset="-128"/>
                <a:ea typeface="Noto Sans JP" panose="020B0200000000000000" pitchFamily="50" charset="-128"/>
              </a:rPr>
              <a:t>が</a:t>
            </a:r>
            <a:r>
              <a:rPr lang="en-US" altLang="ja-JP" sz="1800" b="1" i="0" dirty="0">
                <a:solidFill>
                  <a:srgbClr val="2D344B"/>
                </a:solidFill>
                <a:effectLst/>
                <a:latin typeface="Noto Sans JP" panose="020B0200000000000000" pitchFamily="50" charset="-128"/>
                <a:ea typeface="Noto Sans JP" panose="020B0200000000000000" pitchFamily="50" charset="-128"/>
              </a:rPr>
              <a:t>48</a:t>
            </a:r>
            <a:r>
              <a:rPr lang="ja-JP" altLang="en-US" sz="1800" b="1" i="0" dirty="0">
                <a:solidFill>
                  <a:srgbClr val="2D344B"/>
                </a:solidFill>
                <a:effectLst/>
                <a:latin typeface="Noto Sans JP" panose="020B0200000000000000" pitchFamily="50" charset="-128"/>
                <a:ea typeface="Noto Sans JP" panose="020B0200000000000000" pitchFamily="50" charset="-128"/>
              </a:rPr>
              <a:t>万円以下（パート・アルバイトなど、</a:t>
            </a:r>
            <a:r>
              <a:rPr lang="ja-JP" altLang="en-US" sz="1800" b="1" i="0" u="none" strike="noStrike" dirty="0">
                <a:solidFill>
                  <a:srgbClr val="0054AC"/>
                </a:solidFill>
                <a:effectLst/>
                <a:latin typeface="Noto Sans JP" panose="020B0200000000000000" pitchFamily="50" charset="-128"/>
                <a:ea typeface="Noto Sans JP" panose="020B0200000000000000" pitchFamily="50" charset="-128"/>
                <a:hlinkClick r:id="rId8" tooltip="給与所得"/>
              </a:rPr>
              <a:t>給与所得</a:t>
            </a:r>
            <a:r>
              <a:rPr lang="ja-JP" altLang="en-US" sz="1800" b="1" i="0" dirty="0">
                <a:solidFill>
                  <a:srgbClr val="2D344B"/>
                </a:solidFill>
                <a:effectLst/>
                <a:latin typeface="Noto Sans JP" panose="020B0200000000000000" pitchFamily="50" charset="-128"/>
                <a:ea typeface="Noto Sans JP" panose="020B0200000000000000" pitchFamily="50" charset="-128"/>
              </a:rPr>
              <a:t>者の場合は、年収</a:t>
            </a:r>
            <a:r>
              <a:rPr lang="en-US" altLang="ja-JP" sz="1800" b="1" i="0" dirty="0">
                <a:solidFill>
                  <a:srgbClr val="2D344B"/>
                </a:solidFill>
                <a:effectLst/>
                <a:latin typeface="Noto Sans JP" panose="020B0200000000000000" pitchFamily="50" charset="-128"/>
                <a:ea typeface="Noto Sans JP" panose="020B0200000000000000" pitchFamily="50" charset="-128"/>
              </a:rPr>
              <a:t>103</a:t>
            </a:r>
            <a:r>
              <a:rPr lang="ja-JP" altLang="en-US" sz="1800" b="1" i="0" dirty="0">
                <a:solidFill>
                  <a:srgbClr val="2D344B"/>
                </a:solidFill>
                <a:effectLst/>
                <a:latin typeface="Noto Sans JP" panose="020B0200000000000000" pitchFamily="50" charset="-128"/>
                <a:ea typeface="Noto Sans JP" panose="020B0200000000000000" pitchFamily="50" charset="-128"/>
              </a:rPr>
              <a:t>万円以下）であることが挙げられます。</a:t>
            </a:r>
            <a:endParaRPr lang="ja-JP" altLang="en-US" sz="1800" b="0" i="0" dirty="0">
              <a:solidFill>
                <a:srgbClr val="2D344B"/>
              </a:solidFill>
              <a:effectLst/>
              <a:latin typeface="Noto Sans JP" panose="020B0200000000000000" pitchFamily="50" charset="-128"/>
              <a:ea typeface="Noto Sans JP" panose="020B0200000000000000" pitchFamily="50"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44" name="Google Shape;444;p11"/>
          <p:cNvSpPr txBox="1"/>
          <p:nvPr/>
        </p:nvSpPr>
        <p:spPr>
          <a:xfrm>
            <a:off x="733166" y="1020304"/>
            <a:ext cx="361724" cy="229999"/>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Arial"/>
                <a:ea typeface="Arial"/>
                <a:cs typeface="Arial"/>
                <a:sym typeface="Arial"/>
              </a:rPr>
              <a:t>02</a:t>
            </a:r>
            <a:endParaRPr/>
          </a:p>
        </p:txBody>
      </p:sp>
      <p:sp>
        <p:nvSpPr>
          <p:cNvPr id="445" name="Google Shape;445;p11"/>
          <p:cNvSpPr txBox="1"/>
          <p:nvPr/>
        </p:nvSpPr>
        <p:spPr>
          <a:xfrm>
            <a:off x="585212" y="3745429"/>
            <a:ext cx="6452407" cy="12002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900" dirty="0">
                <a:solidFill>
                  <a:srgbClr val="222222"/>
                </a:solidFill>
                <a:latin typeface="Arial"/>
                <a:ea typeface="Arial"/>
                <a:cs typeface="Arial"/>
                <a:sym typeface="Arial"/>
              </a:rPr>
              <a:t>令和5年12月22日に閣議決定された「こども未来戦略」 に基づき、令和6年10月分の児童手当から制度内容が下記のとおり変更となります。</a:t>
            </a:r>
            <a:endParaRPr sz="1800" dirty="0"/>
          </a:p>
          <a:p>
            <a:pPr marL="0" marR="0" lvl="0" indent="-48133" algn="l" rtl="0">
              <a:spcBef>
                <a:spcPts val="0"/>
              </a:spcBef>
              <a:spcAft>
                <a:spcPts val="0"/>
              </a:spcAft>
              <a:buClr>
                <a:srgbClr val="222222"/>
              </a:buClr>
              <a:buSzPts val="758"/>
              <a:buFont typeface="Calibri"/>
              <a:buAutoNum type="arabicPeriod"/>
            </a:pPr>
            <a:r>
              <a:rPr lang="ja-JP" sz="900" dirty="0">
                <a:solidFill>
                  <a:srgbClr val="222222"/>
                </a:solidFill>
                <a:latin typeface="Arial"/>
                <a:ea typeface="Arial"/>
                <a:cs typeface="Arial"/>
                <a:sym typeface="Arial"/>
              </a:rPr>
              <a:t>支給対象となる子どもの年齢を「中学校修了まで（15歳年度末まで）」から「高校生年代（18歳年度末まで）」に延長</a:t>
            </a:r>
            <a:endParaRPr sz="1800" dirty="0"/>
          </a:p>
          <a:p>
            <a:pPr marL="0" marR="0" lvl="0" indent="-48133" algn="l" rtl="0">
              <a:spcBef>
                <a:spcPts val="0"/>
              </a:spcBef>
              <a:spcAft>
                <a:spcPts val="0"/>
              </a:spcAft>
              <a:buClr>
                <a:srgbClr val="222222"/>
              </a:buClr>
              <a:buSzPts val="758"/>
              <a:buFont typeface="Calibri"/>
              <a:buAutoNum type="arabicPeriod"/>
            </a:pPr>
            <a:r>
              <a:rPr lang="ja-JP" sz="900" dirty="0">
                <a:solidFill>
                  <a:srgbClr val="222222"/>
                </a:solidFill>
                <a:latin typeface="Arial"/>
                <a:ea typeface="Arial"/>
                <a:cs typeface="Arial"/>
                <a:sym typeface="Arial"/>
              </a:rPr>
              <a:t>所得制限の撤廃</a:t>
            </a:r>
            <a:endParaRPr sz="1800" dirty="0"/>
          </a:p>
          <a:p>
            <a:pPr marL="0" marR="0" lvl="0" indent="-48133" algn="l" rtl="0">
              <a:spcBef>
                <a:spcPts val="0"/>
              </a:spcBef>
              <a:spcAft>
                <a:spcPts val="0"/>
              </a:spcAft>
              <a:buClr>
                <a:srgbClr val="222222"/>
              </a:buClr>
              <a:buSzPts val="758"/>
              <a:buFont typeface="Calibri"/>
              <a:buAutoNum type="arabicPeriod"/>
            </a:pPr>
            <a:r>
              <a:rPr lang="ja-JP" sz="900" dirty="0">
                <a:solidFill>
                  <a:srgbClr val="222222"/>
                </a:solidFill>
                <a:latin typeface="Arial"/>
                <a:ea typeface="Arial"/>
                <a:cs typeface="Arial"/>
                <a:sym typeface="Arial"/>
              </a:rPr>
              <a:t>第3子以降の手当月額を15,000円から30,000円に増額</a:t>
            </a:r>
            <a:endParaRPr sz="1800" dirty="0"/>
          </a:p>
          <a:p>
            <a:pPr marL="0" marR="0" lvl="0" indent="-48133" algn="l" rtl="0">
              <a:spcBef>
                <a:spcPts val="0"/>
              </a:spcBef>
              <a:spcAft>
                <a:spcPts val="0"/>
              </a:spcAft>
              <a:buClr>
                <a:srgbClr val="222222"/>
              </a:buClr>
              <a:buSzPts val="758"/>
              <a:buFont typeface="Calibri"/>
              <a:buAutoNum type="arabicPeriod"/>
            </a:pPr>
            <a:r>
              <a:rPr lang="ja-JP" sz="900" dirty="0">
                <a:solidFill>
                  <a:srgbClr val="222222"/>
                </a:solidFill>
                <a:latin typeface="Arial"/>
                <a:ea typeface="Arial"/>
                <a:cs typeface="Arial"/>
                <a:sym typeface="Arial"/>
              </a:rPr>
              <a:t>第3子以降加算のカウント対象となる子どもの年齢を「18歳年度末まで」から「22歳年度末まで」に延長</a:t>
            </a:r>
            <a:endParaRPr sz="1800" dirty="0"/>
          </a:p>
          <a:p>
            <a:pPr marL="0" marR="0" lvl="0" indent="-48133" algn="l" rtl="0">
              <a:spcBef>
                <a:spcPts val="0"/>
              </a:spcBef>
              <a:spcAft>
                <a:spcPts val="0"/>
              </a:spcAft>
              <a:buClr>
                <a:srgbClr val="222222"/>
              </a:buClr>
              <a:buSzPts val="758"/>
              <a:buFont typeface="Calibri"/>
              <a:buAutoNum type="arabicPeriod"/>
            </a:pPr>
            <a:r>
              <a:rPr lang="ja-JP" sz="900" dirty="0">
                <a:solidFill>
                  <a:srgbClr val="222222"/>
                </a:solidFill>
                <a:latin typeface="Arial"/>
                <a:ea typeface="Arial"/>
                <a:cs typeface="Arial"/>
                <a:sym typeface="Arial"/>
              </a:rPr>
              <a:t>支払回数を年3回から隔月の年6回に増加</a:t>
            </a:r>
            <a:endParaRPr sz="1800" dirty="0"/>
          </a:p>
          <a:p>
            <a:pPr marL="0" marR="0" lvl="0" indent="0" algn="l" rtl="0">
              <a:spcBef>
                <a:spcPts val="0"/>
              </a:spcBef>
              <a:spcAft>
                <a:spcPts val="0"/>
              </a:spcAft>
              <a:buNone/>
            </a:pPr>
            <a:endParaRPr sz="900" dirty="0">
              <a:solidFill>
                <a:schemeClr val="dk1"/>
              </a:solidFill>
              <a:latin typeface="Arial"/>
              <a:ea typeface="Arial"/>
              <a:cs typeface="Arial"/>
              <a:sym typeface="Arial"/>
            </a:endParaRPr>
          </a:p>
        </p:txBody>
      </p:sp>
      <p:graphicFrame>
        <p:nvGraphicFramePr>
          <p:cNvPr id="447" name="Google Shape;447;p11"/>
          <p:cNvGraphicFramePr/>
          <p:nvPr>
            <p:extLst>
              <p:ext uri="{D42A27DB-BD31-4B8C-83A1-F6EECF244321}">
                <p14:modId xmlns:p14="http://schemas.microsoft.com/office/powerpoint/2010/main" val="860136688"/>
              </p:ext>
            </p:extLst>
          </p:nvPr>
        </p:nvGraphicFramePr>
        <p:xfrm>
          <a:off x="733166" y="1180898"/>
          <a:ext cx="8127982" cy="1968227"/>
        </p:xfrm>
        <a:graphic>
          <a:graphicData uri="http://schemas.openxmlformats.org/drawingml/2006/table">
            <a:tbl>
              <a:tblPr firstRow="1" bandRow="1">
                <a:noFill/>
                <a:tableStyleId>{E6F4E371-319D-439C-95D4-FED0BF9C598E}</a:tableStyleId>
              </a:tblPr>
              <a:tblGrid>
                <a:gridCol w="1744442">
                  <a:extLst>
                    <a:ext uri="{9D8B030D-6E8A-4147-A177-3AD203B41FA5}">
                      <a16:colId xmlns:a16="http://schemas.microsoft.com/office/drawing/2014/main" val="20000"/>
                    </a:ext>
                  </a:extLst>
                </a:gridCol>
                <a:gridCol w="1793512">
                  <a:extLst>
                    <a:ext uri="{9D8B030D-6E8A-4147-A177-3AD203B41FA5}">
                      <a16:colId xmlns:a16="http://schemas.microsoft.com/office/drawing/2014/main" val="20001"/>
                    </a:ext>
                  </a:extLst>
                </a:gridCol>
                <a:gridCol w="2035672">
                  <a:extLst>
                    <a:ext uri="{9D8B030D-6E8A-4147-A177-3AD203B41FA5}">
                      <a16:colId xmlns:a16="http://schemas.microsoft.com/office/drawing/2014/main" val="20002"/>
                    </a:ext>
                  </a:extLst>
                </a:gridCol>
                <a:gridCol w="2554356">
                  <a:extLst>
                    <a:ext uri="{9D8B030D-6E8A-4147-A177-3AD203B41FA5}">
                      <a16:colId xmlns:a16="http://schemas.microsoft.com/office/drawing/2014/main" val="20003"/>
                    </a:ext>
                  </a:extLst>
                </a:gridCol>
              </a:tblGrid>
              <a:tr h="313999">
                <a:tc>
                  <a:txBody>
                    <a:bodyPr/>
                    <a:lstStyle/>
                    <a:p>
                      <a:pPr marL="0" marR="0" lvl="0" indent="0" algn="l" rtl="0">
                        <a:spcBef>
                          <a:spcPts val="0"/>
                        </a:spcBef>
                        <a:spcAft>
                          <a:spcPts val="0"/>
                        </a:spcAft>
                        <a:buNone/>
                      </a:pPr>
                      <a:endParaRPr sz="1600">
                        <a:latin typeface="Arial"/>
                        <a:ea typeface="Arial"/>
                        <a:cs typeface="Arial"/>
                        <a:sym typeface="Arial"/>
                      </a:endParaRPr>
                    </a:p>
                  </a:txBody>
                  <a:tcPr marL="61850" marR="61850" marT="30925" marB="30925"/>
                </a:tc>
                <a:tc>
                  <a:txBody>
                    <a:bodyPr/>
                    <a:lstStyle/>
                    <a:p>
                      <a:pPr marL="0" marR="0" lvl="0" indent="0" algn="l" rtl="0">
                        <a:spcBef>
                          <a:spcPts val="0"/>
                        </a:spcBef>
                        <a:spcAft>
                          <a:spcPts val="0"/>
                        </a:spcAft>
                        <a:buNone/>
                      </a:pPr>
                      <a:r>
                        <a:rPr lang="ja-JP" sz="1600">
                          <a:latin typeface="Arial"/>
                          <a:ea typeface="Arial"/>
                          <a:cs typeface="Arial"/>
                          <a:sym typeface="Arial"/>
                        </a:rPr>
                        <a:t>年齢</a:t>
                      </a:r>
                      <a:endParaRPr sz="1600">
                        <a:latin typeface="Arial"/>
                        <a:ea typeface="Arial"/>
                        <a:cs typeface="Arial"/>
                        <a:sym typeface="Arial"/>
                      </a:endParaRPr>
                    </a:p>
                  </a:txBody>
                  <a:tcPr marL="61850" marR="61850" marT="30925" marB="30925"/>
                </a:tc>
                <a:tc>
                  <a:txBody>
                    <a:bodyPr/>
                    <a:lstStyle/>
                    <a:p>
                      <a:pPr marL="0" marR="0" lvl="0" indent="0" algn="l" rtl="0">
                        <a:spcBef>
                          <a:spcPts val="0"/>
                        </a:spcBef>
                        <a:spcAft>
                          <a:spcPts val="0"/>
                        </a:spcAft>
                        <a:buNone/>
                      </a:pPr>
                      <a:endParaRPr sz="1600">
                        <a:latin typeface="Arial"/>
                        <a:ea typeface="Arial"/>
                        <a:cs typeface="Arial"/>
                        <a:sym typeface="Arial"/>
                      </a:endParaRPr>
                    </a:p>
                  </a:txBody>
                  <a:tcPr marL="61850" marR="61850" marT="30925" marB="30925"/>
                </a:tc>
                <a:tc>
                  <a:txBody>
                    <a:bodyPr/>
                    <a:lstStyle/>
                    <a:p>
                      <a:pPr marL="0" marR="0" lvl="0" indent="0" algn="l" rtl="0">
                        <a:spcBef>
                          <a:spcPts val="0"/>
                        </a:spcBef>
                        <a:spcAft>
                          <a:spcPts val="0"/>
                        </a:spcAft>
                        <a:buNone/>
                      </a:pPr>
                      <a:r>
                        <a:rPr lang="ja-JP" sz="1600">
                          <a:latin typeface="Arial"/>
                          <a:ea typeface="Arial"/>
                          <a:cs typeface="Arial"/>
                          <a:sym typeface="Arial"/>
                        </a:rPr>
                        <a:t>手当月額 </a:t>
                      </a:r>
                      <a:endParaRPr sz="1600">
                        <a:latin typeface="Arial"/>
                        <a:ea typeface="Arial"/>
                        <a:cs typeface="Arial"/>
                        <a:sym typeface="Arial"/>
                      </a:endParaRPr>
                    </a:p>
                  </a:txBody>
                  <a:tcPr marL="61850" marR="61850" marT="30925" marB="30925"/>
                </a:tc>
                <a:extLst>
                  <a:ext uri="{0D108BD9-81ED-4DB2-BD59-A6C34878D82A}">
                    <a16:rowId xmlns:a16="http://schemas.microsoft.com/office/drawing/2014/main" val="10000"/>
                  </a:ext>
                </a:extLst>
              </a:tr>
              <a:tr h="513115">
                <a:tc rowSpan="4">
                  <a:txBody>
                    <a:bodyPr/>
                    <a:lstStyle/>
                    <a:p>
                      <a:pPr marL="0" marR="0" lvl="0" indent="0" algn="ctr" rtl="0">
                        <a:spcBef>
                          <a:spcPts val="0"/>
                        </a:spcBef>
                        <a:spcAft>
                          <a:spcPts val="0"/>
                        </a:spcAft>
                        <a:buNone/>
                      </a:pPr>
                      <a:r>
                        <a:rPr lang="ja-JP" sz="1600">
                          <a:latin typeface="Arial"/>
                          <a:ea typeface="Arial"/>
                          <a:cs typeface="Arial"/>
                          <a:sym typeface="Arial"/>
                        </a:rPr>
                        <a:t>所得制限なし</a:t>
                      </a:r>
                      <a:endParaRPr sz="1800"/>
                    </a:p>
                  </a:txBody>
                  <a:tcPr marL="61850" marR="61850" marT="30925" marB="30925" anchor="ctr"/>
                </a:tc>
                <a:tc rowSpan="2">
                  <a:txBody>
                    <a:bodyPr/>
                    <a:lstStyle/>
                    <a:p>
                      <a:pPr marL="0" marR="0" lvl="0" indent="0" algn="l" rtl="0">
                        <a:spcBef>
                          <a:spcPts val="0"/>
                        </a:spcBef>
                        <a:spcAft>
                          <a:spcPts val="0"/>
                        </a:spcAft>
                        <a:buNone/>
                      </a:pPr>
                      <a:r>
                        <a:rPr lang="ja-JP" sz="1600">
                          <a:latin typeface="Arial"/>
                          <a:ea typeface="Arial"/>
                          <a:cs typeface="Arial"/>
                          <a:sym typeface="Arial"/>
                        </a:rPr>
                        <a:t>３歳未満</a:t>
                      </a:r>
                      <a:endParaRPr sz="1600">
                        <a:latin typeface="Arial"/>
                        <a:ea typeface="Arial"/>
                        <a:cs typeface="Arial"/>
                        <a:sym typeface="Arial"/>
                      </a:endParaRPr>
                    </a:p>
                  </a:txBody>
                  <a:tcPr marL="61850" marR="61850" marT="30925" marB="30925" anchor="ctr"/>
                </a:tc>
                <a:tc>
                  <a:txBody>
                    <a:bodyPr/>
                    <a:lstStyle/>
                    <a:p>
                      <a:pPr marL="0" marR="0" lvl="0" indent="0" algn="l" rtl="0">
                        <a:spcBef>
                          <a:spcPts val="0"/>
                        </a:spcBef>
                        <a:spcAft>
                          <a:spcPts val="0"/>
                        </a:spcAft>
                        <a:buNone/>
                      </a:pPr>
                      <a:r>
                        <a:rPr lang="ja-JP" sz="1600">
                          <a:latin typeface="Arial"/>
                          <a:ea typeface="Arial"/>
                          <a:cs typeface="Arial"/>
                          <a:sym typeface="Arial"/>
                        </a:rPr>
                        <a:t>第１子、第２子</a:t>
                      </a:r>
                      <a:endParaRPr sz="1600">
                        <a:latin typeface="Arial"/>
                        <a:ea typeface="Arial"/>
                        <a:cs typeface="Arial"/>
                        <a:sym typeface="Arial"/>
                      </a:endParaRPr>
                    </a:p>
                  </a:txBody>
                  <a:tcPr marL="61850" marR="61850" marT="30925" marB="30925"/>
                </a:tc>
                <a:tc>
                  <a:txBody>
                    <a:bodyPr/>
                    <a:lstStyle/>
                    <a:p>
                      <a:pPr marL="0" marR="0" lvl="0" indent="0" algn="l" rtl="0">
                        <a:spcBef>
                          <a:spcPts val="0"/>
                        </a:spcBef>
                        <a:spcAft>
                          <a:spcPts val="0"/>
                        </a:spcAft>
                        <a:buNone/>
                      </a:pPr>
                      <a:r>
                        <a:rPr lang="ja-JP" sz="1600">
                          <a:latin typeface="Arial"/>
                          <a:ea typeface="Arial"/>
                          <a:cs typeface="Arial"/>
                          <a:sym typeface="Arial"/>
                        </a:rPr>
                        <a:t>１５，０００円</a:t>
                      </a:r>
                      <a:endParaRPr sz="1600">
                        <a:latin typeface="Arial"/>
                        <a:ea typeface="Arial"/>
                        <a:cs typeface="Arial"/>
                        <a:sym typeface="Arial"/>
                      </a:endParaRPr>
                    </a:p>
                  </a:txBody>
                  <a:tcPr marL="61850" marR="61850" marT="30925" marB="30925"/>
                </a:tc>
                <a:extLst>
                  <a:ext uri="{0D108BD9-81ED-4DB2-BD59-A6C34878D82A}">
                    <a16:rowId xmlns:a16="http://schemas.microsoft.com/office/drawing/2014/main" val="10001"/>
                  </a:ext>
                </a:extLst>
              </a:tr>
              <a:tr h="313999">
                <a:tc vMerge="1">
                  <a:txBody>
                    <a:bodyPr/>
                    <a:lstStyle/>
                    <a:p>
                      <a:endParaRPr lang="ja-JP"/>
                    </a:p>
                  </a:txBody>
                  <a:tcPr/>
                </a:tc>
                <a:tc vMerge="1">
                  <a:txBody>
                    <a:bodyPr/>
                    <a:lstStyle/>
                    <a:p>
                      <a:endParaRPr lang="ja-JP"/>
                    </a:p>
                  </a:txBody>
                  <a:tcPr/>
                </a:tc>
                <a:tc>
                  <a:txBody>
                    <a:bodyPr/>
                    <a:lstStyle/>
                    <a:p>
                      <a:pPr marL="0" marR="0" lvl="0" indent="0" algn="l" rtl="0">
                        <a:spcBef>
                          <a:spcPts val="0"/>
                        </a:spcBef>
                        <a:spcAft>
                          <a:spcPts val="0"/>
                        </a:spcAft>
                        <a:buNone/>
                      </a:pPr>
                      <a:r>
                        <a:rPr lang="ja-JP" sz="1600">
                          <a:latin typeface="Arial"/>
                          <a:ea typeface="Arial"/>
                          <a:cs typeface="Arial"/>
                          <a:sym typeface="Arial"/>
                        </a:rPr>
                        <a:t>第３子以降 </a:t>
                      </a:r>
                      <a:endParaRPr sz="1600">
                        <a:latin typeface="Arial"/>
                        <a:ea typeface="Arial"/>
                        <a:cs typeface="Arial"/>
                        <a:sym typeface="Arial"/>
                      </a:endParaRPr>
                    </a:p>
                  </a:txBody>
                  <a:tcPr marL="61850" marR="61850" marT="30925" marB="30925"/>
                </a:tc>
                <a:tc>
                  <a:txBody>
                    <a:bodyPr/>
                    <a:lstStyle/>
                    <a:p>
                      <a:pPr marL="0" marR="0" lvl="0" indent="0" algn="l" rtl="0">
                        <a:spcBef>
                          <a:spcPts val="0"/>
                        </a:spcBef>
                        <a:spcAft>
                          <a:spcPts val="0"/>
                        </a:spcAft>
                        <a:buNone/>
                      </a:pPr>
                      <a:r>
                        <a:rPr lang="ja-JP" sz="1600" dirty="0">
                          <a:latin typeface="Arial"/>
                          <a:ea typeface="Arial"/>
                          <a:cs typeface="Arial"/>
                          <a:sym typeface="Arial"/>
                        </a:rPr>
                        <a:t>３０，０００円 </a:t>
                      </a:r>
                      <a:endParaRPr sz="1600" dirty="0">
                        <a:latin typeface="Arial"/>
                        <a:ea typeface="Arial"/>
                        <a:cs typeface="Arial"/>
                        <a:sym typeface="Arial"/>
                      </a:endParaRPr>
                    </a:p>
                  </a:txBody>
                  <a:tcPr marL="61850" marR="61850" marT="30925" marB="30925"/>
                </a:tc>
                <a:extLst>
                  <a:ext uri="{0D108BD9-81ED-4DB2-BD59-A6C34878D82A}">
                    <a16:rowId xmlns:a16="http://schemas.microsoft.com/office/drawing/2014/main" val="10002"/>
                  </a:ext>
                </a:extLst>
              </a:tr>
              <a:tr h="513115">
                <a:tc vMerge="1">
                  <a:txBody>
                    <a:bodyPr/>
                    <a:lstStyle/>
                    <a:p>
                      <a:endParaRPr lang="ja-JP"/>
                    </a:p>
                  </a:txBody>
                  <a:tcPr/>
                </a:tc>
                <a:tc rowSpan="2">
                  <a:txBody>
                    <a:bodyPr/>
                    <a:lstStyle/>
                    <a:p>
                      <a:pPr marL="0" marR="0" lvl="0" indent="0" algn="l" rtl="0">
                        <a:spcBef>
                          <a:spcPts val="0"/>
                        </a:spcBef>
                        <a:spcAft>
                          <a:spcPts val="0"/>
                        </a:spcAft>
                        <a:buNone/>
                      </a:pPr>
                      <a:r>
                        <a:rPr lang="ja-JP" sz="1600">
                          <a:latin typeface="Arial"/>
                          <a:ea typeface="Arial"/>
                          <a:cs typeface="Arial"/>
                          <a:sym typeface="Arial"/>
                        </a:rPr>
                        <a:t>３歳〜１８歳年度末まで </a:t>
                      </a:r>
                      <a:endParaRPr sz="1600">
                        <a:latin typeface="Arial"/>
                        <a:ea typeface="Arial"/>
                        <a:cs typeface="Arial"/>
                        <a:sym typeface="Arial"/>
                      </a:endParaRPr>
                    </a:p>
                  </a:txBody>
                  <a:tcPr marL="61850" marR="61850" marT="30925" marB="30925" anchor="ctr"/>
                </a:tc>
                <a:tc>
                  <a:txBody>
                    <a:bodyPr/>
                    <a:lstStyle/>
                    <a:p>
                      <a:pPr marL="0" marR="0" lvl="0" indent="0" algn="l" rtl="0">
                        <a:spcBef>
                          <a:spcPts val="0"/>
                        </a:spcBef>
                        <a:spcAft>
                          <a:spcPts val="0"/>
                        </a:spcAft>
                        <a:buNone/>
                      </a:pPr>
                      <a:r>
                        <a:rPr lang="ja-JP" sz="1600">
                          <a:latin typeface="Arial"/>
                          <a:ea typeface="Arial"/>
                          <a:cs typeface="Arial"/>
                          <a:sym typeface="Arial"/>
                        </a:rPr>
                        <a:t>第１子、第２子</a:t>
                      </a:r>
                      <a:endParaRPr sz="1600">
                        <a:latin typeface="Arial"/>
                        <a:ea typeface="Arial"/>
                        <a:cs typeface="Arial"/>
                        <a:sym typeface="Arial"/>
                      </a:endParaRPr>
                    </a:p>
                  </a:txBody>
                  <a:tcPr marL="61850" marR="61850" marT="30925" marB="30925"/>
                </a:tc>
                <a:tc>
                  <a:txBody>
                    <a:bodyPr/>
                    <a:lstStyle/>
                    <a:p>
                      <a:pPr marL="0" marR="0" lvl="0" indent="0" algn="l" rtl="0">
                        <a:spcBef>
                          <a:spcPts val="0"/>
                        </a:spcBef>
                        <a:spcAft>
                          <a:spcPts val="0"/>
                        </a:spcAft>
                        <a:buNone/>
                      </a:pPr>
                      <a:r>
                        <a:rPr lang="ja-JP" sz="1600">
                          <a:latin typeface="Arial"/>
                          <a:ea typeface="Arial"/>
                          <a:cs typeface="Arial"/>
                          <a:sym typeface="Arial"/>
                        </a:rPr>
                        <a:t>１０，０００円</a:t>
                      </a:r>
                      <a:endParaRPr sz="1600">
                        <a:latin typeface="Arial"/>
                        <a:ea typeface="Arial"/>
                        <a:cs typeface="Arial"/>
                        <a:sym typeface="Arial"/>
                      </a:endParaRPr>
                    </a:p>
                  </a:txBody>
                  <a:tcPr marL="61850" marR="61850" marT="30925" marB="30925"/>
                </a:tc>
                <a:extLst>
                  <a:ext uri="{0D108BD9-81ED-4DB2-BD59-A6C34878D82A}">
                    <a16:rowId xmlns:a16="http://schemas.microsoft.com/office/drawing/2014/main" val="10003"/>
                  </a:ext>
                </a:extLst>
              </a:tr>
              <a:tr h="313999">
                <a:tc vMerge="1">
                  <a:txBody>
                    <a:bodyPr/>
                    <a:lstStyle/>
                    <a:p>
                      <a:endParaRPr lang="ja-JP"/>
                    </a:p>
                  </a:txBody>
                  <a:tcPr/>
                </a:tc>
                <a:tc vMerge="1">
                  <a:txBody>
                    <a:bodyPr/>
                    <a:lstStyle/>
                    <a:p>
                      <a:endParaRPr lang="ja-JP"/>
                    </a:p>
                  </a:txBody>
                  <a:tcPr/>
                </a:tc>
                <a:tc>
                  <a:txBody>
                    <a:bodyPr/>
                    <a:lstStyle/>
                    <a:p>
                      <a:pPr marL="0" marR="0" lvl="0" indent="0" algn="l" rtl="0">
                        <a:spcBef>
                          <a:spcPts val="0"/>
                        </a:spcBef>
                        <a:spcAft>
                          <a:spcPts val="0"/>
                        </a:spcAft>
                        <a:buNone/>
                      </a:pPr>
                      <a:r>
                        <a:rPr lang="ja-JP" sz="1600" dirty="0">
                          <a:latin typeface="Arial"/>
                          <a:ea typeface="Arial"/>
                          <a:cs typeface="Arial"/>
                          <a:sym typeface="Arial"/>
                        </a:rPr>
                        <a:t>第３子以降</a:t>
                      </a:r>
                      <a:endParaRPr sz="1600" dirty="0">
                        <a:latin typeface="Arial"/>
                        <a:ea typeface="Arial"/>
                        <a:cs typeface="Arial"/>
                        <a:sym typeface="Arial"/>
                      </a:endParaRPr>
                    </a:p>
                  </a:txBody>
                  <a:tcPr marL="61850" marR="61850" marT="30925" marB="30925"/>
                </a:tc>
                <a:tc>
                  <a:txBody>
                    <a:bodyPr/>
                    <a:lstStyle/>
                    <a:p>
                      <a:pPr marL="0" marR="0" lvl="0" indent="0" algn="l" rtl="0">
                        <a:spcBef>
                          <a:spcPts val="0"/>
                        </a:spcBef>
                        <a:spcAft>
                          <a:spcPts val="0"/>
                        </a:spcAft>
                        <a:buNone/>
                      </a:pPr>
                      <a:r>
                        <a:rPr lang="ja-JP" sz="1600" dirty="0">
                          <a:latin typeface="Arial"/>
                          <a:ea typeface="Arial"/>
                          <a:cs typeface="Arial"/>
                          <a:sym typeface="Arial"/>
                        </a:rPr>
                        <a:t>３０，０００円</a:t>
                      </a:r>
                      <a:endParaRPr sz="1600" dirty="0">
                        <a:latin typeface="Arial"/>
                        <a:ea typeface="Arial"/>
                        <a:cs typeface="Arial"/>
                        <a:sym typeface="Arial"/>
                      </a:endParaRPr>
                    </a:p>
                  </a:txBody>
                  <a:tcPr marL="61850" marR="61850" marT="30925" marB="30925"/>
                </a:tc>
                <a:extLst>
                  <a:ext uri="{0D108BD9-81ED-4DB2-BD59-A6C34878D82A}">
                    <a16:rowId xmlns:a16="http://schemas.microsoft.com/office/drawing/2014/main" val="10004"/>
                  </a:ext>
                </a:extLst>
              </a:tr>
            </a:tbl>
          </a:graphicData>
        </a:graphic>
      </p:graphicFrame>
      <p:graphicFrame>
        <p:nvGraphicFramePr>
          <p:cNvPr id="448" name="Google Shape;448;p11"/>
          <p:cNvGraphicFramePr/>
          <p:nvPr>
            <p:extLst>
              <p:ext uri="{D42A27DB-BD31-4B8C-83A1-F6EECF244321}">
                <p14:modId xmlns:p14="http://schemas.microsoft.com/office/powerpoint/2010/main" val="4343945"/>
              </p:ext>
            </p:extLst>
          </p:nvPr>
        </p:nvGraphicFramePr>
        <p:xfrm>
          <a:off x="7148090" y="3591225"/>
          <a:ext cx="2562442" cy="1520330"/>
        </p:xfrm>
        <a:graphic>
          <a:graphicData uri="http://schemas.openxmlformats.org/drawingml/2006/table">
            <a:tbl>
              <a:tblPr firstRow="1" bandRow="1">
                <a:noFill/>
                <a:tableStyleId>{E6F4E371-319D-439C-95D4-FED0BF9C598E}</a:tableStyleId>
              </a:tblPr>
              <a:tblGrid>
                <a:gridCol w="1281221">
                  <a:extLst>
                    <a:ext uri="{9D8B030D-6E8A-4147-A177-3AD203B41FA5}">
                      <a16:colId xmlns:a16="http://schemas.microsoft.com/office/drawing/2014/main" val="20000"/>
                    </a:ext>
                  </a:extLst>
                </a:gridCol>
                <a:gridCol w="1281221">
                  <a:extLst>
                    <a:ext uri="{9D8B030D-6E8A-4147-A177-3AD203B41FA5}">
                      <a16:colId xmlns:a16="http://schemas.microsoft.com/office/drawing/2014/main" val="20001"/>
                    </a:ext>
                  </a:extLst>
                </a:gridCol>
              </a:tblGrid>
              <a:tr h="200875">
                <a:tc>
                  <a:txBody>
                    <a:bodyPr/>
                    <a:lstStyle/>
                    <a:p>
                      <a:pPr marL="0" marR="0" lvl="0" indent="0" algn="l" rtl="0">
                        <a:spcBef>
                          <a:spcPts val="0"/>
                        </a:spcBef>
                        <a:spcAft>
                          <a:spcPts val="0"/>
                        </a:spcAft>
                        <a:buNone/>
                      </a:pPr>
                      <a:r>
                        <a:rPr lang="ja-JP" sz="1100">
                          <a:latin typeface="Arial"/>
                          <a:ea typeface="Arial"/>
                          <a:cs typeface="Arial"/>
                          <a:sym typeface="Arial"/>
                        </a:rPr>
                        <a:t>支給対象月 </a:t>
                      </a:r>
                      <a:endParaRPr sz="1100">
                        <a:latin typeface="Arial"/>
                        <a:ea typeface="Arial"/>
                        <a:cs typeface="Arial"/>
                        <a:sym typeface="Arial"/>
                      </a:endParaRPr>
                    </a:p>
                  </a:txBody>
                  <a:tcPr marL="49525" marR="49525" marT="24775" marB="24775"/>
                </a:tc>
                <a:tc>
                  <a:txBody>
                    <a:bodyPr/>
                    <a:lstStyle/>
                    <a:p>
                      <a:pPr marL="0" marR="0" lvl="0" indent="0" algn="l" rtl="0">
                        <a:spcBef>
                          <a:spcPts val="0"/>
                        </a:spcBef>
                        <a:spcAft>
                          <a:spcPts val="0"/>
                        </a:spcAft>
                        <a:buNone/>
                      </a:pPr>
                      <a:r>
                        <a:rPr lang="ja-JP" sz="1100">
                          <a:latin typeface="Arial"/>
                          <a:ea typeface="Arial"/>
                          <a:cs typeface="Arial"/>
                          <a:sym typeface="Arial"/>
                        </a:rPr>
                        <a:t>支払日</a:t>
                      </a:r>
                      <a:endParaRPr sz="1100">
                        <a:latin typeface="Arial"/>
                        <a:ea typeface="Arial"/>
                        <a:cs typeface="Arial"/>
                        <a:sym typeface="Arial"/>
                      </a:endParaRPr>
                    </a:p>
                  </a:txBody>
                  <a:tcPr marL="49525" marR="49525" marT="24775" marB="24775"/>
                </a:tc>
                <a:extLst>
                  <a:ext uri="{0D108BD9-81ED-4DB2-BD59-A6C34878D82A}">
                    <a16:rowId xmlns:a16="http://schemas.microsoft.com/office/drawing/2014/main" val="10000"/>
                  </a:ext>
                </a:extLst>
              </a:tr>
              <a:tr h="200875">
                <a:tc>
                  <a:txBody>
                    <a:bodyPr/>
                    <a:lstStyle/>
                    <a:p>
                      <a:pPr marL="0" marR="0" lvl="0" indent="0" algn="l" rtl="0">
                        <a:spcBef>
                          <a:spcPts val="0"/>
                        </a:spcBef>
                        <a:spcAft>
                          <a:spcPts val="0"/>
                        </a:spcAft>
                        <a:buNone/>
                      </a:pPr>
                      <a:r>
                        <a:rPr lang="ja-JP" sz="1100">
                          <a:latin typeface="Arial"/>
                          <a:ea typeface="Arial"/>
                          <a:cs typeface="Arial"/>
                          <a:sym typeface="Arial"/>
                        </a:rPr>
                        <a:t>４月、５月分 </a:t>
                      </a:r>
                      <a:endParaRPr sz="1100">
                        <a:latin typeface="Arial"/>
                        <a:ea typeface="Arial"/>
                        <a:cs typeface="Arial"/>
                        <a:sym typeface="Arial"/>
                      </a:endParaRPr>
                    </a:p>
                  </a:txBody>
                  <a:tcPr marL="49525" marR="49525" marT="24775" marB="24775"/>
                </a:tc>
                <a:tc>
                  <a:txBody>
                    <a:bodyPr/>
                    <a:lstStyle/>
                    <a:p>
                      <a:pPr marL="0" marR="0" lvl="0" indent="0" algn="l" rtl="0">
                        <a:spcBef>
                          <a:spcPts val="0"/>
                        </a:spcBef>
                        <a:spcAft>
                          <a:spcPts val="0"/>
                        </a:spcAft>
                        <a:buNone/>
                      </a:pPr>
                      <a:r>
                        <a:rPr lang="ja-JP" sz="1100">
                          <a:latin typeface="Arial"/>
                          <a:ea typeface="Arial"/>
                          <a:cs typeface="Arial"/>
                          <a:sym typeface="Arial"/>
                        </a:rPr>
                        <a:t>６月１５⽇ </a:t>
                      </a:r>
                      <a:endParaRPr sz="1100">
                        <a:latin typeface="Arial"/>
                        <a:ea typeface="Arial"/>
                        <a:cs typeface="Arial"/>
                        <a:sym typeface="Arial"/>
                      </a:endParaRPr>
                    </a:p>
                  </a:txBody>
                  <a:tcPr marL="49525" marR="49525" marT="24775" marB="24775"/>
                </a:tc>
                <a:extLst>
                  <a:ext uri="{0D108BD9-81ED-4DB2-BD59-A6C34878D82A}">
                    <a16:rowId xmlns:a16="http://schemas.microsoft.com/office/drawing/2014/main" val="10001"/>
                  </a:ext>
                </a:extLst>
              </a:tr>
              <a:tr h="200875">
                <a:tc>
                  <a:txBody>
                    <a:bodyPr/>
                    <a:lstStyle/>
                    <a:p>
                      <a:pPr marL="0" marR="0" lvl="0" indent="0" algn="l" rtl="0">
                        <a:spcBef>
                          <a:spcPts val="0"/>
                        </a:spcBef>
                        <a:spcAft>
                          <a:spcPts val="0"/>
                        </a:spcAft>
                        <a:buNone/>
                      </a:pPr>
                      <a:r>
                        <a:rPr lang="ja-JP" sz="1100">
                          <a:latin typeface="Arial"/>
                          <a:ea typeface="Arial"/>
                          <a:cs typeface="Arial"/>
                          <a:sym typeface="Arial"/>
                        </a:rPr>
                        <a:t>６月、７月分</a:t>
                      </a:r>
                      <a:endParaRPr sz="1100">
                        <a:latin typeface="Arial"/>
                        <a:ea typeface="Arial"/>
                        <a:cs typeface="Arial"/>
                        <a:sym typeface="Arial"/>
                      </a:endParaRPr>
                    </a:p>
                  </a:txBody>
                  <a:tcPr marL="49525" marR="49525" marT="24775" marB="24775"/>
                </a:tc>
                <a:tc>
                  <a:txBody>
                    <a:bodyPr/>
                    <a:lstStyle/>
                    <a:p>
                      <a:pPr marL="0" marR="0" lvl="0" indent="0" algn="l" rtl="0">
                        <a:spcBef>
                          <a:spcPts val="0"/>
                        </a:spcBef>
                        <a:spcAft>
                          <a:spcPts val="0"/>
                        </a:spcAft>
                        <a:buNone/>
                      </a:pPr>
                      <a:r>
                        <a:rPr lang="ja-JP" sz="1100">
                          <a:latin typeface="Arial"/>
                          <a:ea typeface="Arial"/>
                          <a:cs typeface="Arial"/>
                          <a:sym typeface="Arial"/>
                        </a:rPr>
                        <a:t>８月１５⽇</a:t>
                      </a:r>
                      <a:endParaRPr sz="1100">
                        <a:latin typeface="Arial"/>
                        <a:ea typeface="Arial"/>
                        <a:cs typeface="Arial"/>
                        <a:sym typeface="Arial"/>
                      </a:endParaRPr>
                    </a:p>
                  </a:txBody>
                  <a:tcPr marL="49525" marR="49525" marT="24775" marB="24775"/>
                </a:tc>
                <a:extLst>
                  <a:ext uri="{0D108BD9-81ED-4DB2-BD59-A6C34878D82A}">
                    <a16:rowId xmlns:a16="http://schemas.microsoft.com/office/drawing/2014/main" val="10002"/>
                  </a:ext>
                </a:extLst>
              </a:tr>
              <a:tr h="197575">
                <a:tc>
                  <a:txBody>
                    <a:bodyPr/>
                    <a:lstStyle/>
                    <a:p>
                      <a:pPr marL="0" marR="0" lvl="0" indent="0" algn="l" rtl="0">
                        <a:spcBef>
                          <a:spcPts val="0"/>
                        </a:spcBef>
                        <a:spcAft>
                          <a:spcPts val="0"/>
                        </a:spcAft>
                        <a:buNone/>
                      </a:pPr>
                      <a:r>
                        <a:rPr lang="ja-JP" sz="1100">
                          <a:latin typeface="Arial"/>
                          <a:ea typeface="Arial"/>
                          <a:cs typeface="Arial"/>
                          <a:sym typeface="Arial"/>
                        </a:rPr>
                        <a:t>８月、９月分 </a:t>
                      </a:r>
                      <a:endParaRPr sz="1100">
                        <a:latin typeface="Arial"/>
                        <a:ea typeface="Arial"/>
                        <a:cs typeface="Arial"/>
                        <a:sym typeface="Arial"/>
                      </a:endParaRPr>
                    </a:p>
                  </a:txBody>
                  <a:tcPr marL="49525" marR="49525" marT="24775" marB="24775"/>
                </a:tc>
                <a:tc>
                  <a:txBody>
                    <a:bodyPr/>
                    <a:lstStyle/>
                    <a:p>
                      <a:pPr marL="0" marR="0" lvl="0" indent="0" algn="l" rtl="0">
                        <a:spcBef>
                          <a:spcPts val="0"/>
                        </a:spcBef>
                        <a:spcAft>
                          <a:spcPts val="0"/>
                        </a:spcAft>
                        <a:buNone/>
                      </a:pPr>
                      <a:r>
                        <a:rPr lang="ja-JP" sz="1100">
                          <a:latin typeface="Arial"/>
                          <a:ea typeface="Arial"/>
                          <a:cs typeface="Arial"/>
                          <a:sym typeface="Arial"/>
                        </a:rPr>
                        <a:t>１０月１５⽇</a:t>
                      </a:r>
                      <a:endParaRPr sz="1100">
                        <a:latin typeface="Arial"/>
                        <a:ea typeface="Arial"/>
                        <a:cs typeface="Arial"/>
                        <a:sym typeface="Arial"/>
                      </a:endParaRPr>
                    </a:p>
                  </a:txBody>
                  <a:tcPr marL="49525" marR="49525" marT="24775" marB="24775"/>
                </a:tc>
                <a:extLst>
                  <a:ext uri="{0D108BD9-81ED-4DB2-BD59-A6C34878D82A}">
                    <a16:rowId xmlns:a16="http://schemas.microsoft.com/office/drawing/2014/main" val="10003"/>
                  </a:ext>
                </a:extLst>
              </a:tr>
              <a:tr h="200875">
                <a:tc>
                  <a:txBody>
                    <a:bodyPr/>
                    <a:lstStyle/>
                    <a:p>
                      <a:pPr marL="0" marR="0" lvl="0" indent="0" algn="l" rtl="0">
                        <a:spcBef>
                          <a:spcPts val="0"/>
                        </a:spcBef>
                        <a:spcAft>
                          <a:spcPts val="0"/>
                        </a:spcAft>
                        <a:buNone/>
                      </a:pPr>
                      <a:r>
                        <a:rPr lang="ja-JP" sz="1100">
                          <a:latin typeface="Arial"/>
                          <a:ea typeface="Arial"/>
                          <a:cs typeface="Arial"/>
                          <a:sym typeface="Arial"/>
                        </a:rPr>
                        <a:t>１０月、１１月分</a:t>
                      </a:r>
                      <a:endParaRPr sz="1100">
                        <a:latin typeface="Arial"/>
                        <a:ea typeface="Arial"/>
                        <a:cs typeface="Arial"/>
                        <a:sym typeface="Arial"/>
                      </a:endParaRPr>
                    </a:p>
                  </a:txBody>
                  <a:tcPr marL="49525" marR="49525" marT="24775" marB="24775"/>
                </a:tc>
                <a:tc>
                  <a:txBody>
                    <a:bodyPr/>
                    <a:lstStyle/>
                    <a:p>
                      <a:pPr marL="0" marR="0" lvl="0" indent="0" algn="l" rtl="0">
                        <a:spcBef>
                          <a:spcPts val="0"/>
                        </a:spcBef>
                        <a:spcAft>
                          <a:spcPts val="0"/>
                        </a:spcAft>
                        <a:buNone/>
                      </a:pPr>
                      <a:r>
                        <a:rPr lang="ja-JP" sz="1100">
                          <a:latin typeface="Arial"/>
                          <a:ea typeface="Arial"/>
                          <a:cs typeface="Arial"/>
                          <a:sym typeface="Arial"/>
                        </a:rPr>
                        <a:t>１２月１５⽇</a:t>
                      </a:r>
                      <a:endParaRPr sz="1100">
                        <a:latin typeface="Arial"/>
                        <a:ea typeface="Arial"/>
                        <a:cs typeface="Arial"/>
                        <a:sym typeface="Arial"/>
                      </a:endParaRPr>
                    </a:p>
                  </a:txBody>
                  <a:tcPr marL="49525" marR="49525" marT="24775" marB="24775"/>
                </a:tc>
                <a:extLst>
                  <a:ext uri="{0D108BD9-81ED-4DB2-BD59-A6C34878D82A}">
                    <a16:rowId xmlns:a16="http://schemas.microsoft.com/office/drawing/2014/main" val="10004"/>
                  </a:ext>
                </a:extLst>
              </a:tr>
              <a:tr h="200875">
                <a:tc>
                  <a:txBody>
                    <a:bodyPr/>
                    <a:lstStyle/>
                    <a:p>
                      <a:pPr marL="0" marR="0" lvl="0" indent="0" algn="l" rtl="0">
                        <a:spcBef>
                          <a:spcPts val="0"/>
                        </a:spcBef>
                        <a:spcAft>
                          <a:spcPts val="0"/>
                        </a:spcAft>
                        <a:buNone/>
                      </a:pPr>
                      <a:r>
                        <a:rPr lang="ja-JP" sz="1100">
                          <a:latin typeface="Arial"/>
                          <a:ea typeface="Arial"/>
                          <a:cs typeface="Arial"/>
                          <a:sym typeface="Arial"/>
                        </a:rPr>
                        <a:t>１２月、１月分</a:t>
                      </a:r>
                      <a:endParaRPr sz="1100">
                        <a:latin typeface="Arial"/>
                        <a:ea typeface="Arial"/>
                        <a:cs typeface="Arial"/>
                        <a:sym typeface="Arial"/>
                      </a:endParaRPr>
                    </a:p>
                  </a:txBody>
                  <a:tcPr marL="49525" marR="49525" marT="24775" marB="24775"/>
                </a:tc>
                <a:tc>
                  <a:txBody>
                    <a:bodyPr/>
                    <a:lstStyle/>
                    <a:p>
                      <a:pPr marL="0" marR="0" lvl="0" indent="0" algn="l" rtl="0">
                        <a:spcBef>
                          <a:spcPts val="0"/>
                        </a:spcBef>
                        <a:spcAft>
                          <a:spcPts val="0"/>
                        </a:spcAft>
                        <a:buNone/>
                      </a:pPr>
                      <a:r>
                        <a:rPr lang="ja-JP" sz="1100">
                          <a:latin typeface="Arial"/>
                          <a:ea typeface="Arial"/>
                          <a:cs typeface="Arial"/>
                          <a:sym typeface="Arial"/>
                        </a:rPr>
                        <a:t>２月１５⽇</a:t>
                      </a:r>
                      <a:endParaRPr sz="1100">
                        <a:latin typeface="Arial"/>
                        <a:ea typeface="Arial"/>
                        <a:cs typeface="Arial"/>
                        <a:sym typeface="Arial"/>
                      </a:endParaRPr>
                    </a:p>
                  </a:txBody>
                  <a:tcPr marL="49525" marR="49525" marT="24775" marB="24775"/>
                </a:tc>
                <a:extLst>
                  <a:ext uri="{0D108BD9-81ED-4DB2-BD59-A6C34878D82A}">
                    <a16:rowId xmlns:a16="http://schemas.microsoft.com/office/drawing/2014/main" val="10005"/>
                  </a:ext>
                </a:extLst>
              </a:tr>
              <a:tr h="200875">
                <a:tc>
                  <a:txBody>
                    <a:bodyPr/>
                    <a:lstStyle/>
                    <a:p>
                      <a:pPr marL="0" marR="0" lvl="0" indent="0" algn="l" rtl="0">
                        <a:spcBef>
                          <a:spcPts val="0"/>
                        </a:spcBef>
                        <a:spcAft>
                          <a:spcPts val="0"/>
                        </a:spcAft>
                        <a:buNone/>
                      </a:pPr>
                      <a:r>
                        <a:rPr lang="ja-JP" sz="1100" dirty="0">
                          <a:latin typeface="Arial"/>
                          <a:ea typeface="Arial"/>
                          <a:cs typeface="Arial"/>
                          <a:sym typeface="Arial"/>
                        </a:rPr>
                        <a:t>２月、３月分 </a:t>
                      </a:r>
                      <a:endParaRPr sz="1100" dirty="0">
                        <a:latin typeface="Arial"/>
                        <a:ea typeface="Arial"/>
                        <a:cs typeface="Arial"/>
                        <a:sym typeface="Arial"/>
                      </a:endParaRPr>
                    </a:p>
                  </a:txBody>
                  <a:tcPr marL="49525" marR="49525" marT="24775" marB="24775"/>
                </a:tc>
                <a:tc>
                  <a:txBody>
                    <a:bodyPr/>
                    <a:lstStyle/>
                    <a:p>
                      <a:pPr marL="0" marR="0" lvl="0" indent="0" algn="l" rtl="0">
                        <a:spcBef>
                          <a:spcPts val="0"/>
                        </a:spcBef>
                        <a:spcAft>
                          <a:spcPts val="0"/>
                        </a:spcAft>
                        <a:buNone/>
                      </a:pPr>
                      <a:r>
                        <a:rPr lang="ja-JP" sz="1100" dirty="0">
                          <a:latin typeface="Arial"/>
                          <a:ea typeface="Arial"/>
                          <a:cs typeface="Arial"/>
                          <a:sym typeface="Arial"/>
                        </a:rPr>
                        <a:t>４月１５⽇</a:t>
                      </a:r>
                      <a:endParaRPr sz="1100" dirty="0">
                        <a:latin typeface="Arial"/>
                        <a:ea typeface="Arial"/>
                        <a:cs typeface="Arial"/>
                        <a:sym typeface="Arial"/>
                      </a:endParaRPr>
                    </a:p>
                  </a:txBody>
                  <a:tcPr marL="49525" marR="49525" marT="24775" marB="24775"/>
                </a:tc>
                <a:extLst>
                  <a:ext uri="{0D108BD9-81ED-4DB2-BD59-A6C34878D82A}">
                    <a16:rowId xmlns:a16="http://schemas.microsoft.com/office/drawing/2014/main" val="10006"/>
                  </a:ext>
                </a:extLst>
              </a:tr>
            </a:tbl>
          </a:graphicData>
        </a:graphic>
      </p:graphicFrame>
      <p:sp>
        <p:nvSpPr>
          <p:cNvPr id="449" name="Google Shape;449;p11"/>
          <p:cNvSpPr txBox="1"/>
          <p:nvPr/>
        </p:nvSpPr>
        <p:spPr>
          <a:xfrm>
            <a:off x="7148090" y="5151532"/>
            <a:ext cx="2443170" cy="3550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569">
                <a:solidFill>
                  <a:schemeClr val="dk1"/>
                </a:solidFill>
                <a:latin typeface="Arial"/>
                <a:ea typeface="Arial"/>
                <a:cs typeface="Arial"/>
                <a:sym typeface="Arial"/>
              </a:rPr>
              <a:t>年６回（偶数月）、各前月までの２か月分を支給（口座振替）</a:t>
            </a:r>
            <a:endParaRPr sz="569">
              <a:solidFill>
                <a:schemeClr val="dk1"/>
              </a:solidFill>
              <a:latin typeface="Arial"/>
              <a:ea typeface="Arial"/>
              <a:cs typeface="Arial"/>
              <a:sym typeface="Arial"/>
            </a:endParaRPr>
          </a:p>
          <a:p>
            <a:pPr marL="0" marR="0" lvl="0" indent="0" algn="l" rtl="0">
              <a:spcBef>
                <a:spcPts val="0"/>
              </a:spcBef>
              <a:spcAft>
                <a:spcPts val="0"/>
              </a:spcAft>
              <a:buNone/>
            </a:pPr>
            <a:r>
              <a:rPr lang="ja-JP" sz="569">
                <a:solidFill>
                  <a:schemeClr val="dk1"/>
                </a:solidFill>
                <a:latin typeface="Arial"/>
                <a:ea typeface="Arial"/>
                <a:cs typeface="Arial"/>
                <a:sym typeface="Arial"/>
              </a:rPr>
              <a:t>※１５⽇が休⽇等の場合は、その直前の休⽇等でない⽇が支払⽇となります。</a:t>
            </a:r>
            <a:endParaRPr/>
          </a:p>
        </p:txBody>
      </p:sp>
      <p:sp>
        <p:nvSpPr>
          <p:cNvPr id="450" name="Google Shape;450;p11"/>
          <p:cNvSpPr txBox="1"/>
          <p:nvPr/>
        </p:nvSpPr>
        <p:spPr>
          <a:xfrm>
            <a:off x="490983" y="5393128"/>
            <a:ext cx="6546636" cy="12002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900" dirty="0">
                <a:solidFill>
                  <a:srgbClr val="1A1A1C"/>
                </a:solidFill>
                <a:latin typeface="Arial"/>
                <a:ea typeface="Arial"/>
                <a:cs typeface="Arial"/>
                <a:sym typeface="Arial"/>
              </a:rPr>
              <a:t>1．原則として、児童が</a:t>
            </a:r>
            <a:r>
              <a:rPr lang="ja-JP" sz="900" b="1" dirty="0">
                <a:solidFill>
                  <a:srgbClr val="1A1A1C"/>
                </a:solidFill>
                <a:latin typeface="Arial"/>
                <a:ea typeface="Arial"/>
                <a:cs typeface="Arial"/>
                <a:sym typeface="Arial"/>
              </a:rPr>
              <a:t>日本国内に住んでいる場合に支給します</a:t>
            </a:r>
            <a:r>
              <a:rPr lang="ja-JP" sz="900" dirty="0">
                <a:solidFill>
                  <a:srgbClr val="1A1A1C"/>
                </a:solidFill>
                <a:latin typeface="Arial"/>
                <a:ea typeface="Arial"/>
                <a:cs typeface="Arial"/>
                <a:sym typeface="Arial"/>
              </a:rPr>
              <a:t>（留学のために海外に住んでいて一定の要件を満たす場合は支給対象になります）。</a:t>
            </a:r>
            <a:endParaRPr sz="1800" dirty="0"/>
          </a:p>
          <a:p>
            <a:pPr marL="0" marR="0" lvl="0" indent="0" algn="l" rtl="0">
              <a:spcBef>
                <a:spcPts val="0"/>
              </a:spcBef>
              <a:spcAft>
                <a:spcPts val="0"/>
              </a:spcAft>
              <a:buNone/>
            </a:pPr>
            <a:r>
              <a:rPr lang="ja-JP" sz="900" dirty="0">
                <a:solidFill>
                  <a:srgbClr val="1A1A1C"/>
                </a:solidFill>
                <a:latin typeface="Arial"/>
                <a:ea typeface="Arial"/>
                <a:cs typeface="Arial"/>
                <a:sym typeface="Arial"/>
              </a:rPr>
              <a:t>2．父母が離婚協議中などにより別居している場合は、</a:t>
            </a:r>
            <a:r>
              <a:rPr lang="ja-JP" sz="900" b="1" dirty="0">
                <a:solidFill>
                  <a:srgbClr val="1A1A1C"/>
                </a:solidFill>
                <a:latin typeface="Arial"/>
                <a:ea typeface="Arial"/>
                <a:cs typeface="Arial"/>
                <a:sym typeface="Arial"/>
              </a:rPr>
              <a:t>児童と同居している方に優先的に支給します。</a:t>
            </a:r>
            <a:endParaRPr sz="900" dirty="0">
              <a:solidFill>
                <a:srgbClr val="1A1A1C"/>
              </a:solidFill>
              <a:latin typeface="Arial"/>
              <a:ea typeface="Arial"/>
              <a:cs typeface="Arial"/>
              <a:sym typeface="Arial"/>
            </a:endParaRPr>
          </a:p>
          <a:p>
            <a:pPr marL="0" marR="0" lvl="0" indent="0" algn="l" rtl="0">
              <a:spcBef>
                <a:spcPts val="0"/>
              </a:spcBef>
              <a:spcAft>
                <a:spcPts val="0"/>
              </a:spcAft>
              <a:buNone/>
            </a:pPr>
            <a:r>
              <a:rPr lang="ja-JP" sz="900" dirty="0">
                <a:solidFill>
                  <a:srgbClr val="1A1A1C"/>
                </a:solidFill>
                <a:latin typeface="Arial"/>
                <a:ea typeface="Arial"/>
                <a:cs typeface="Arial"/>
                <a:sym typeface="Arial"/>
              </a:rPr>
              <a:t>3．父母が海外に住んでいる場合、その父母が、</a:t>
            </a:r>
            <a:r>
              <a:rPr lang="ja-JP" sz="900" b="1" dirty="0">
                <a:solidFill>
                  <a:srgbClr val="1A1A1C"/>
                </a:solidFill>
                <a:latin typeface="Arial"/>
                <a:ea typeface="Arial"/>
                <a:cs typeface="Arial"/>
                <a:sym typeface="Arial"/>
              </a:rPr>
              <a:t>日本国内で児童を養育している方を指定すれば、その方（父母指定者）に支給します。</a:t>
            </a:r>
            <a:endParaRPr sz="900" dirty="0">
              <a:solidFill>
                <a:srgbClr val="1A1A1C"/>
              </a:solidFill>
              <a:latin typeface="Arial"/>
              <a:ea typeface="Arial"/>
              <a:cs typeface="Arial"/>
              <a:sym typeface="Arial"/>
            </a:endParaRPr>
          </a:p>
          <a:p>
            <a:pPr marL="0" marR="0" lvl="0" indent="0" algn="l" rtl="0">
              <a:spcBef>
                <a:spcPts val="0"/>
              </a:spcBef>
              <a:spcAft>
                <a:spcPts val="0"/>
              </a:spcAft>
              <a:buNone/>
            </a:pPr>
            <a:r>
              <a:rPr lang="ja-JP" sz="900" dirty="0">
                <a:solidFill>
                  <a:srgbClr val="1A1A1C"/>
                </a:solidFill>
                <a:latin typeface="Arial"/>
                <a:ea typeface="Arial"/>
                <a:cs typeface="Arial"/>
                <a:sym typeface="Arial"/>
              </a:rPr>
              <a:t>4．児童を養育している未成年後見人がいる場合は、</a:t>
            </a:r>
            <a:r>
              <a:rPr lang="ja-JP" sz="900" b="1" dirty="0">
                <a:solidFill>
                  <a:srgbClr val="1A1A1C"/>
                </a:solidFill>
                <a:latin typeface="Arial"/>
                <a:ea typeface="Arial"/>
                <a:cs typeface="Arial"/>
                <a:sym typeface="Arial"/>
              </a:rPr>
              <a:t>その未成年後見人に支給します。</a:t>
            </a:r>
            <a:endParaRPr sz="900" dirty="0">
              <a:solidFill>
                <a:srgbClr val="1A1A1C"/>
              </a:solidFill>
              <a:latin typeface="Arial"/>
              <a:ea typeface="Arial"/>
              <a:cs typeface="Arial"/>
              <a:sym typeface="Arial"/>
            </a:endParaRPr>
          </a:p>
          <a:p>
            <a:pPr marL="0" marR="0" lvl="0" indent="0" algn="l" rtl="0">
              <a:spcBef>
                <a:spcPts val="0"/>
              </a:spcBef>
              <a:spcAft>
                <a:spcPts val="0"/>
              </a:spcAft>
              <a:buNone/>
            </a:pPr>
            <a:r>
              <a:rPr lang="ja-JP" sz="900" dirty="0">
                <a:solidFill>
                  <a:srgbClr val="1A1A1C"/>
                </a:solidFill>
                <a:latin typeface="Arial"/>
                <a:ea typeface="Arial"/>
                <a:cs typeface="Arial"/>
                <a:sym typeface="Arial"/>
              </a:rPr>
              <a:t>5．児童が施設に入所している場合や里親などに委託されている場合は、原則として、</a:t>
            </a:r>
            <a:r>
              <a:rPr lang="ja-JP" sz="900" b="1" dirty="0">
                <a:solidFill>
                  <a:srgbClr val="1A1A1C"/>
                </a:solidFill>
                <a:latin typeface="Arial"/>
                <a:ea typeface="Arial"/>
                <a:cs typeface="Arial"/>
                <a:sym typeface="Arial"/>
              </a:rPr>
              <a:t>その施設の設置者や里親などに支給します。</a:t>
            </a:r>
            <a:endParaRPr sz="900" dirty="0">
              <a:solidFill>
                <a:srgbClr val="1A1A1C"/>
              </a:solidFill>
              <a:latin typeface="Arial"/>
              <a:ea typeface="Arial"/>
              <a:cs typeface="Arial"/>
              <a:sym typeface="Arial"/>
            </a:endParaRPr>
          </a:p>
        </p:txBody>
      </p:sp>
      <p:sp>
        <p:nvSpPr>
          <p:cNvPr id="451" name="Google Shape;451;p11"/>
          <p:cNvSpPr txBox="1"/>
          <p:nvPr/>
        </p:nvSpPr>
        <p:spPr>
          <a:xfrm>
            <a:off x="7105399" y="5791230"/>
            <a:ext cx="2647823" cy="41545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700" dirty="0">
                <a:solidFill>
                  <a:schemeClr val="dk1"/>
                </a:solidFill>
                <a:latin typeface="Arial"/>
                <a:ea typeface="Arial"/>
                <a:cs typeface="Arial"/>
                <a:sym typeface="Arial"/>
              </a:rPr>
              <a:t>出典：子ども家庭庁　</a:t>
            </a:r>
            <a:r>
              <a:rPr lang="ja-JP" sz="700" dirty="0">
                <a:solidFill>
                  <a:srgbClr val="1A1A1C"/>
                </a:solidFill>
                <a:latin typeface="Arial"/>
                <a:ea typeface="Arial"/>
                <a:cs typeface="Arial"/>
                <a:sym typeface="Arial"/>
              </a:rPr>
              <a:t>児童手当制度のご案内</a:t>
            </a:r>
            <a:endParaRPr sz="2000" dirty="0"/>
          </a:p>
          <a:p>
            <a:pPr marL="0" marR="0" lvl="0" indent="0" algn="l" rtl="0">
              <a:spcBef>
                <a:spcPts val="0"/>
              </a:spcBef>
              <a:spcAft>
                <a:spcPts val="0"/>
              </a:spcAft>
              <a:buNone/>
            </a:pPr>
            <a:r>
              <a:rPr lang="ja-JP" sz="700" dirty="0">
                <a:solidFill>
                  <a:schemeClr val="dk1"/>
                </a:solidFill>
                <a:latin typeface="Arial"/>
                <a:ea typeface="Arial"/>
                <a:cs typeface="Arial"/>
                <a:sym typeface="Arial"/>
              </a:rPr>
              <a:t>https://www.cfa.go.jp/policies/kokoseido/jidouteate/annai</a:t>
            </a:r>
            <a:endParaRPr sz="2000" dirty="0"/>
          </a:p>
          <a:p>
            <a:pPr marL="0" marR="0" lvl="0" indent="0" algn="l" rtl="0">
              <a:spcBef>
                <a:spcPts val="0"/>
              </a:spcBef>
              <a:spcAft>
                <a:spcPts val="0"/>
              </a:spcAft>
              <a:buNone/>
            </a:pPr>
            <a:r>
              <a:rPr lang="ja-JP" sz="700" dirty="0">
                <a:solidFill>
                  <a:schemeClr val="dk1"/>
                </a:solidFill>
                <a:latin typeface="Arial"/>
                <a:ea typeface="Arial"/>
                <a:cs typeface="Arial"/>
                <a:sym typeface="Arial"/>
              </a:rPr>
              <a:t>参照　2024_11_09</a:t>
            </a:r>
            <a:endParaRPr sz="700" dirty="0">
              <a:solidFill>
                <a:schemeClr val="dk1"/>
              </a:solidFill>
              <a:latin typeface="Arial"/>
              <a:ea typeface="Arial"/>
              <a:cs typeface="Arial"/>
              <a:sym typeface="Arial"/>
            </a:endParaRPr>
          </a:p>
        </p:txBody>
      </p:sp>
      <p:sp>
        <p:nvSpPr>
          <p:cNvPr id="452" name="Google Shape;452;p11"/>
          <p:cNvSpPr/>
          <p:nvPr/>
        </p:nvSpPr>
        <p:spPr>
          <a:xfrm>
            <a:off x="490983" y="4875523"/>
            <a:ext cx="2152141" cy="419999"/>
          </a:xfrm>
          <a:prstGeom prst="roundRect">
            <a:avLst>
              <a:gd name="adj" fmla="val 16667"/>
            </a:avLst>
          </a:prstGeom>
          <a:solidFill>
            <a:srgbClr val="FCDFB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975">
              <a:solidFill>
                <a:schemeClr val="lt1"/>
              </a:solidFill>
              <a:latin typeface="Arial"/>
              <a:ea typeface="Arial"/>
              <a:cs typeface="Arial"/>
              <a:sym typeface="Arial"/>
            </a:endParaRPr>
          </a:p>
        </p:txBody>
      </p:sp>
      <p:sp>
        <p:nvSpPr>
          <p:cNvPr id="453" name="Google Shape;453;p11"/>
          <p:cNvSpPr txBox="1"/>
          <p:nvPr/>
        </p:nvSpPr>
        <p:spPr>
          <a:xfrm>
            <a:off x="596426" y="4950859"/>
            <a:ext cx="1858548" cy="307736"/>
          </a:xfrm>
          <a:prstGeom prst="rect">
            <a:avLst/>
          </a:prstGeom>
          <a:solidFill>
            <a:srgbClr val="FCDFBE"/>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b="1" dirty="0">
                <a:solidFill>
                  <a:srgbClr val="1A1A1C"/>
                </a:solidFill>
                <a:latin typeface="Arial"/>
                <a:ea typeface="Arial"/>
                <a:cs typeface="Arial"/>
                <a:sym typeface="Arial"/>
              </a:rPr>
              <a:t>児童手当制度ルール</a:t>
            </a:r>
            <a:endParaRPr dirty="0">
              <a:solidFill>
                <a:schemeClr val="dk1"/>
              </a:solidFill>
              <a:latin typeface="Arial"/>
              <a:ea typeface="Arial"/>
              <a:cs typeface="Arial"/>
              <a:sym typeface="Arial"/>
            </a:endParaRPr>
          </a:p>
        </p:txBody>
      </p:sp>
      <p:sp>
        <p:nvSpPr>
          <p:cNvPr id="454" name="Google Shape;454;p11"/>
          <p:cNvSpPr/>
          <p:nvPr/>
        </p:nvSpPr>
        <p:spPr>
          <a:xfrm>
            <a:off x="500770" y="3298018"/>
            <a:ext cx="2142354" cy="372075"/>
          </a:xfrm>
          <a:prstGeom prst="roundRect">
            <a:avLst>
              <a:gd name="adj" fmla="val 16667"/>
            </a:avLst>
          </a:prstGeom>
          <a:solidFill>
            <a:srgbClr val="FCDFB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975">
              <a:solidFill>
                <a:schemeClr val="lt1"/>
              </a:solidFill>
              <a:latin typeface="Arial"/>
              <a:ea typeface="Arial"/>
              <a:cs typeface="Arial"/>
              <a:sym typeface="Arial"/>
            </a:endParaRPr>
          </a:p>
        </p:txBody>
      </p:sp>
      <p:sp>
        <p:nvSpPr>
          <p:cNvPr id="455" name="Google Shape;455;p11"/>
          <p:cNvSpPr txBox="1"/>
          <p:nvPr/>
        </p:nvSpPr>
        <p:spPr>
          <a:xfrm>
            <a:off x="655933" y="3344041"/>
            <a:ext cx="1879413" cy="30773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b="1" dirty="0">
                <a:solidFill>
                  <a:srgbClr val="1A1A1C"/>
                </a:solidFill>
                <a:latin typeface="Arial"/>
                <a:ea typeface="Arial"/>
                <a:cs typeface="Arial"/>
                <a:sym typeface="Arial"/>
              </a:rPr>
              <a:t>制度内容の変更点</a:t>
            </a:r>
            <a:endParaRPr dirty="0">
              <a:solidFill>
                <a:schemeClr val="dk1"/>
              </a:solidFill>
              <a:latin typeface="Arial"/>
              <a:ea typeface="Arial"/>
              <a:cs typeface="Arial"/>
              <a:sym typeface="Arial"/>
            </a:endParaRPr>
          </a:p>
        </p:txBody>
      </p:sp>
      <p:pic>
        <p:nvPicPr>
          <p:cNvPr id="2" name="Google Shape;90;g31e704025fc_0_74">
            <a:extLst>
              <a:ext uri="{FF2B5EF4-FFF2-40B4-BE49-F238E27FC236}">
                <a16:creationId xmlns:a16="http://schemas.microsoft.com/office/drawing/2014/main" id="{D0E04C2D-26AF-6029-2315-04835678BE71}"/>
              </a:ext>
            </a:extLst>
          </p:cNvPr>
          <p:cNvPicPr preferRelativeResize="0"/>
          <p:nvPr/>
        </p:nvPicPr>
        <p:blipFill rotWithShape="1">
          <a:blip r:embed="rId3">
            <a:alphaModFix/>
          </a:blip>
          <a:srcRect/>
          <a:stretch/>
        </p:blipFill>
        <p:spPr>
          <a:xfrm rot="10800000" flipH="1">
            <a:off x="0" y="287334"/>
            <a:ext cx="5599377" cy="657809"/>
          </a:xfrm>
          <a:prstGeom prst="rect">
            <a:avLst/>
          </a:prstGeom>
          <a:noFill/>
          <a:ln>
            <a:noFill/>
          </a:ln>
        </p:spPr>
      </p:pic>
      <p:sp>
        <p:nvSpPr>
          <p:cNvPr id="3" name="Google Shape;465;p12">
            <a:extLst>
              <a:ext uri="{FF2B5EF4-FFF2-40B4-BE49-F238E27FC236}">
                <a16:creationId xmlns:a16="http://schemas.microsoft.com/office/drawing/2014/main" id="{C03F6884-E88F-33A3-49A5-6C226DF8321D}"/>
              </a:ext>
            </a:extLst>
          </p:cNvPr>
          <p:cNvSpPr txBox="1"/>
          <p:nvPr/>
        </p:nvSpPr>
        <p:spPr>
          <a:xfrm>
            <a:off x="701343" y="323484"/>
            <a:ext cx="1834004" cy="517065"/>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ja-JP" altLang="en-US" sz="2400" dirty="0">
                <a:solidFill>
                  <a:schemeClr val="accent2"/>
                </a:solidFill>
                <a:latin typeface="Calibri"/>
                <a:ea typeface="Calibri"/>
                <a:cs typeface="Calibri"/>
                <a:sym typeface="Calibri"/>
              </a:rPr>
              <a:t>児童手当</a:t>
            </a:r>
            <a:endParaRPr sz="2400" b="1" dirty="0">
              <a:solidFill>
                <a:schemeClr val="accent2"/>
              </a:solidFill>
              <a:latin typeface="Arial"/>
              <a:ea typeface="Arial"/>
              <a:cs typeface="Arial"/>
              <a:sym typeface="Arial"/>
            </a:endParaRPr>
          </a:p>
        </p:txBody>
      </p:sp>
      <p:grpSp>
        <p:nvGrpSpPr>
          <p:cNvPr id="4" name="Google Shape;466;p12">
            <a:extLst>
              <a:ext uri="{FF2B5EF4-FFF2-40B4-BE49-F238E27FC236}">
                <a16:creationId xmlns:a16="http://schemas.microsoft.com/office/drawing/2014/main" id="{CA79E33B-350E-5303-4174-38BE8B4E4864}"/>
              </a:ext>
            </a:extLst>
          </p:cNvPr>
          <p:cNvGrpSpPr/>
          <p:nvPr/>
        </p:nvGrpSpPr>
        <p:grpSpPr>
          <a:xfrm>
            <a:off x="248801" y="337222"/>
            <a:ext cx="484365" cy="484365"/>
            <a:chOff x="0" y="0"/>
            <a:chExt cx="812800" cy="812800"/>
          </a:xfrm>
        </p:grpSpPr>
        <p:sp>
          <p:nvSpPr>
            <p:cNvPr id="5" name="Google Shape;467;p12">
              <a:extLst>
                <a:ext uri="{FF2B5EF4-FFF2-40B4-BE49-F238E27FC236}">
                  <a16:creationId xmlns:a16="http://schemas.microsoft.com/office/drawing/2014/main" id="{70096F48-9CA0-52B5-991C-E530891A0561}"/>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468;p12">
              <a:extLst>
                <a:ext uri="{FF2B5EF4-FFF2-40B4-BE49-F238E27FC236}">
                  <a16:creationId xmlns:a16="http://schemas.microsoft.com/office/drawing/2014/main" id="{E9A8504F-4797-40E4-6F4B-36E00652F023}"/>
                </a:ext>
              </a:extLst>
            </p:cNvPr>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Calibri"/>
                <a:ea typeface="Calibri"/>
                <a:cs typeface="Calibri"/>
                <a:sym typeface="Calibri"/>
              </a:endParaRPr>
            </a:p>
          </p:txBody>
        </p:sp>
      </p:grpSp>
      <p:sp>
        <p:nvSpPr>
          <p:cNvPr id="7" name="Google Shape;469;p12">
            <a:extLst>
              <a:ext uri="{FF2B5EF4-FFF2-40B4-BE49-F238E27FC236}">
                <a16:creationId xmlns:a16="http://schemas.microsoft.com/office/drawing/2014/main" id="{3D0BB0F4-7EA2-4164-7A34-E6F04649486B}"/>
              </a:ext>
            </a:extLst>
          </p:cNvPr>
          <p:cNvSpPr txBox="1"/>
          <p:nvPr/>
        </p:nvSpPr>
        <p:spPr>
          <a:xfrm>
            <a:off x="294210" y="395194"/>
            <a:ext cx="361724" cy="326564"/>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dirty="0">
                <a:solidFill>
                  <a:srgbClr val="FFFFFF"/>
                </a:solidFill>
                <a:latin typeface="Ultra"/>
                <a:ea typeface="Ultra"/>
                <a:cs typeface="Ultra"/>
                <a:sym typeface="Ultra"/>
              </a:rPr>
              <a:t>0</a:t>
            </a:r>
            <a:r>
              <a:rPr lang="en-US" altLang="ja-JP" sz="1516" b="1" dirty="0">
                <a:solidFill>
                  <a:srgbClr val="FFFFFF"/>
                </a:solidFill>
                <a:latin typeface="Ultra"/>
                <a:ea typeface="Ultra"/>
                <a:cs typeface="Ultra"/>
                <a:sym typeface="Ultra"/>
              </a:rPr>
              <a:t>2</a:t>
            </a:r>
            <a:endParaRPr sz="1516" b="1" dirty="0">
              <a:solidFill>
                <a:srgbClr val="FFFFFF"/>
              </a:solidFill>
              <a:latin typeface="Ultra"/>
              <a:ea typeface="Ultra"/>
              <a:cs typeface="Ultra"/>
              <a:sym typeface="Ultra"/>
            </a:endParaRPr>
          </a:p>
        </p:txBody>
      </p:sp>
      <p:sp>
        <p:nvSpPr>
          <p:cNvPr id="446" name="Google Shape;446;p11"/>
          <p:cNvSpPr txBox="1"/>
          <p:nvPr/>
        </p:nvSpPr>
        <p:spPr>
          <a:xfrm>
            <a:off x="2445719" y="535054"/>
            <a:ext cx="2185214" cy="24237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975" dirty="0">
                <a:solidFill>
                  <a:schemeClr val="dk1"/>
                </a:solidFill>
                <a:latin typeface="Arial"/>
                <a:ea typeface="Arial"/>
                <a:cs typeface="Arial"/>
                <a:sym typeface="Arial"/>
              </a:rPr>
              <a:t>※令和６年１０月分からの制度内容</a:t>
            </a:r>
            <a:endParaRPr sz="975" dirty="0">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pic>
        <p:nvPicPr>
          <p:cNvPr id="4" name="Google Shape;90;g31e704025fc_0_74">
            <a:extLst>
              <a:ext uri="{FF2B5EF4-FFF2-40B4-BE49-F238E27FC236}">
                <a16:creationId xmlns:a16="http://schemas.microsoft.com/office/drawing/2014/main" id="{E4A4D3AA-38CD-C5AC-E2F3-6CE624CC4FD9}"/>
              </a:ext>
            </a:extLst>
          </p:cNvPr>
          <p:cNvPicPr preferRelativeResize="0"/>
          <p:nvPr/>
        </p:nvPicPr>
        <p:blipFill rotWithShape="1">
          <a:blip r:embed="rId3">
            <a:alphaModFix/>
          </a:blip>
          <a:srcRect/>
          <a:stretch/>
        </p:blipFill>
        <p:spPr>
          <a:xfrm rot="10800000" flipH="1">
            <a:off x="0" y="643294"/>
            <a:ext cx="5599377" cy="657809"/>
          </a:xfrm>
          <a:prstGeom prst="rect">
            <a:avLst/>
          </a:prstGeom>
          <a:noFill/>
          <a:ln>
            <a:noFill/>
          </a:ln>
        </p:spPr>
      </p:pic>
      <p:sp>
        <p:nvSpPr>
          <p:cNvPr id="465" name="Google Shape;465;p12"/>
          <p:cNvSpPr txBox="1"/>
          <p:nvPr/>
        </p:nvSpPr>
        <p:spPr>
          <a:xfrm>
            <a:off x="596414" y="687900"/>
            <a:ext cx="4356586" cy="517065"/>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ja-JP" sz="2400" dirty="0">
                <a:solidFill>
                  <a:schemeClr val="accent2"/>
                </a:solidFill>
                <a:latin typeface="Calibri"/>
                <a:ea typeface="Calibri"/>
                <a:cs typeface="Calibri"/>
                <a:sym typeface="Calibri"/>
              </a:rPr>
              <a:t>住宅ローン控除の優遇措置</a:t>
            </a:r>
            <a:endParaRPr sz="2400" b="1" dirty="0">
              <a:solidFill>
                <a:schemeClr val="accent2"/>
              </a:solidFill>
              <a:latin typeface="Arial"/>
              <a:ea typeface="Arial"/>
              <a:cs typeface="Arial"/>
              <a:sym typeface="Arial"/>
            </a:endParaRPr>
          </a:p>
        </p:txBody>
      </p:sp>
      <p:grpSp>
        <p:nvGrpSpPr>
          <p:cNvPr id="466" name="Google Shape;466;p12"/>
          <p:cNvGrpSpPr/>
          <p:nvPr/>
        </p:nvGrpSpPr>
        <p:grpSpPr>
          <a:xfrm>
            <a:off x="248801" y="693182"/>
            <a:ext cx="484365" cy="484365"/>
            <a:chOff x="0" y="0"/>
            <a:chExt cx="812800" cy="812800"/>
          </a:xfrm>
        </p:grpSpPr>
        <p:sp>
          <p:nvSpPr>
            <p:cNvPr id="467" name="Google Shape;467;p12"/>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12"/>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Calibri"/>
                <a:ea typeface="Calibri"/>
                <a:cs typeface="Calibri"/>
                <a:sym typeface="Calibri"/>
              </a:endParaRPr>
            </a:p>
          </p:txBody>
        </p:sp>
      </p:grpSp>
      <p:sp>
        <p:nvSpPr>
          <p:cNvPr id="469" name="Google Shape;469;p12"/>
          <p:cNvSpPr txBox="1"/>
          <p:nvPr/>
        </p:nvSpPr>
        <p:spPr>
          <a:xfrm>
            <a:off x="294210" y="751154"/>
            <a:ext cx="361724" cy="515590"/>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dirty="0">
                <a:solidFill>
                  <a:srgbClr val="FFFFFF"/>
                </a:solidFill>
                <a:latin typeface="Ultra"/>
                <a:ea typeface="Ultra"/>
                <a:cs typeface="Ultra"/>
                <a:sym typeface="Ultra"/>
              </a:rPr>
              <a:t>03</a:t>
            </a:r>
            <a:endParaRPr dirty="0"/>
          </a:p>
          <a:p>
            <a:pPr marL="0" marR="0" lvl="0" indent="0" algn="ctr" rtl="0">
              <a:lnSpc>
                <a:spcPct val="140039"/>
              </a:lnSpc>
              <a:spcBef>
                <a:spcPts val="0"/>
              </a:spcBef>
              <a:spcAft>
                <a:spcPts val="0"/>
              </a:spcAft>
              <a:buNone/>
            </a:pPr>
            <a:endParaRPr sz="1516" b="1" dirty="0">
              <a:solidFill>
                <a:srgbClr val="FFFFFF"/>
              </a:solidFill>
              <a:latin typeface="Ultra"/>
              <a:ea typeface="Ultra"/>
              <a:cs typeface="Ultra"/>
              <a:sym typeface="Ultra"/>
            </a:endParaRPr>
          </a:p>
        </p:txBody>
      </p:sp>
      <p:sp>
        <p:nvSpPr>
          <p:cNvPr id="473" name="Google Shape;473;p12"/>
          <p:cNvSpPr/>
          <p:nvPr/>
        </p:nvSpPr>
        <p:spPr>
          <a:xfrm>
            <a:off x="327110" y="5040049"/>
            <a:ext cx="8955090" cy="1384995"/>
          </a:xfrm>
          <a:prstGeom prst="rect">
            <a:avLst/>
          </a:prstGeom>
          <a:solidFill>
            <a:srgbClr val="F7F8FA"/>
          </a:solidFill>
          <a:ln>
            <a:noFill/>
          </a:ln>
        </p:spPr>
        <p:txBody>
          <a:bodyPr spcFirstLastPara="1" wrap="square" lIns="0" tIns="0" rIns="0" bIns="0" anchor="ctr" anchorCtr="0">
            <a:spAutoFit/>
          </a:bodyPr>
          <a:lstStyle/>
          <a:p>
            <a:pPr marL="0" marR="0" lvl="0" indent="0" algn="l" rtl="0">
              <a:spcBef>
                <a:spcPts val="0"/>
              </a:spcBef>
              <a:spcAft>
                <a:spcPts val="0"/>
              </a:spcAft>
              <a:buNone/>
            </a:pPr>
            <a:r>
              <a:rPr lang="ja-JP" sz="800" dirty="0">
                <a:solidFill>
                  <a:srgbClr val="212529"/>
                </a:solidFill>
                <a:latin typeface="Noto Sans JP"/>
                <a:ea typeface="Noto Sans JP"/>
                <a:cs typeface="Noto Sans JP"/>
                <a:sym typeface="Noto Sans JP"/>
              </a:rPr>
              <a:t>住宅ローン減税の借入限度額は、令和6年（2024年）から引き下げられます。ただ、子育て世代の場合は、優遇措置として従来の借入限度額が維持されます。</a:t>
            </a:r>
            <a:endParaRPr sz="900" b="1" dirty="0">
              <a:solidFill>
                <a:srgbClr val="404040"/>
              </a:solidFill>
              <a:latin typeface="Noto Sans JP"/>
              <a:ea typeface="Noto Sans JP"/>
              <a:cs typeface="Noto Sans JP"/>
              <a:sym typeface="Noto Sans JP"/>
            </a:endParaRPr>
          </a:p>
          <a:p>
            <a:pPr marL="0" marR="0" lvl="0" indent="0" algn="l" rtl="0">
              <a:spcBef>
                <a:spcPts val="0"/>
              </a:spcBef>
              <a:spcAft>
                <a:spcPts val="0"/>
              </a:spcAft>
              <a:buNone/>
            </a:pPr>
            <a:r>
              <a:rPr lang="ja-JP" sz="900" b="1" dirty="0">
                <a:solidFill>
                  <a:srgbClr val="404040"/>
                </a:solidFill>
                <a:latin typeface="Noto Sans JP"/>
                <a:ea typeface="Noto Sans JP"/>
                <a:cs typeface="Noto Sans JP"/>
                <a:sym typeface="Noto Sans JP"/>
              </a:rPr>
              <a:t>住宅ローン減税とは</a:t>
            </a:r>
            <a:endParaRPr sz="1800" dirty="0"/>
          </a:p>
          <a:p>
            <a:pPr marL="0" marR="0" lvl="0" indent="0" algn="l" rtl="0">
              <a:spcBef>
                <a:spcPts val="0"/>
              </a:spcBef>
              <a:spcAft>
                <a:spcPts val="0"/>
              </a:spcAft>
              <a:buNone/>
            </a:pPr>
            <a:r>
              <a:rPr lang="ja-JP" sz="800" dirty="0">
                <a:solidFill>
                  <a:srgbClr val="212529"/>
                </a:solidFill>
                <a:latin typeface="Noto Sans JP"/>
                <a:ea typeface="Noto Sans JP"/>
                <a:cs typeface="Noto Sans JP"/>
                <a:sym typeface="Noto Sans JP"/>
              </a:rPr>
              <a:t>住宅ローン減税とは、住宅ローンを借りて住宅を取得した場合に、住宅取得者が支払うべき金利の負担軽減を図る制度です。</a:t>
            </a:r>
            <a:endParaRPr sz="900" dirty="0">
              <a:solidFill>
                <a:schemeClr val="dk1"/>
              </a:solidFill>
              <a:latin typeface="Arial"/>
              <a:ea typeface="Arial"/>
              <a:cs typeface="Arial"/>
              <a:sym typeface="Arial"/>
            </a:endParaRPr>
          </a:p>
          <a:p>
            <a:pPr marL="0" marR="0" lvl="0" indent="0" algn="l" rtl="0">
              <a:spcBef>
                <a:spcPts val="0"/>
              </a:spcBef>
              <a:spcAft>
                <a:spcPts val="0"/>
              </a:spcAft>
              <a:buNone/>
            </a:pPr>
            <a:r>
              <a:rPr lang="ja-JP" sz="800" dirty="0">
                <a:solidFill>
                  <a:srgbClr val="212529"/>
                </a:solidFill>
                <a:latin typeface="Noto Sans JP"/>
                <a:ea typeface="Noto Sans JP"/>
                <a:cs typeface="Noto Sans JP"/>
                <a:sym typeface="Noto Sans JP"/>
              </a:rPr>
              <a:t>毎年末の住宅ローン残高又は住宅の取得対価のうちいずれか少ない方の金額の 0.7％が所得税の額から控除されます。所得税から控除しきれない分は住民税から控除されます。</a:t>
            </a:r>
            <a:endParaRPr sz="900" dirty="0">
              <a:solidFill>
                <a:schemeClr val="dk1"/>
              </a:solidFill>
              <a:latin typeface="Arial"/>
              <a:ea typeface="Arial"/>
              <a:cs typeface="Arial"/>
              <a:sym typeface="Arial"/>
            </a:endParaRPr>
          </a:p>
          <a:p>
            <a:pPr marL="0" marR="0" lvl="0" indent="0" algn="l" rtl="0">
              <a:spcBef>
                <a:spcPts val="0"/>
              </a:spcBef>
              <a:spcAft>
                <a:spcPts val="0"/>
              </a:spcAft>
              <a:buNone/>
            </a:pPr>
            <a:r>
              <a:rPr lang="ja-JP" sz="800" dirty="0">
                <a:solidFill>
                  <a:srgbClr val="212529"/>
                </a:solidFill>
                <a:latin typeface="Noto Sans JP"/>
                <a:ea typeface="Noto Sans JP"/>
                <a:cs typeface="Noto Sans JP"/>
                <a:sym typeface="Noto Sans JP"/>
              </a:rPr>
              <a:t>控除期間は、新築の場合は13年間、既存住宅の場合は10年間となっています。また、住宅ローンの借入限度額は、住宅の性能に応じて異なっており、令和5年（2023年）までに入居した場合は、次のような分類になっています。</a:t>
            </a:r>
            <a:endParaRPr sz="900" dirty="0">
              <a:solidFill>
                <a:schemeClr val="dk1"/>
              </a:solidFill>
              <a:latin typeface="Arial"/>
              <a:ea typeface="Arial"/>
              <a:cs typeface="Arial"/>
              <a:sym typeface="Arial"/>
            </a:endParaRPr>
          </a:p>
          <a:p>
            <a:pPr marL="0" marR="0" lvl="0" indent="0" algn="l" rtl="0">
              <a:spcBef>
                <a:spcPts val="0"/>
              </a:spcBef>
              <a:spcAft>
                <a:spcPts val="0"/>
              </a:spcAft>
              <a:buNone/>
            </a:pPr>
            <a:r>
              <a:rPr lang="ja-JP" sz="800" dirty="0">
                <a:solidFill>
                  <a:srgbClr val="212529"/>
                </a:solidFill>
                <a:latin typeface="Noto Sans JP"/>
                <a:ea typeface="Noto Sans JP"/>
                <a:cs typeface="Noto Sans JP"/>
                <a:sym typeface="Noto Sans JP"/>
              </a:rPr>
              <a:t>なお、令和6年（2024年）からは、住宅ローンの借入限度額が次のように改められます。</a:t>
            </a:r>
            <a:endParaRPr sz="900" b="1" dirty="0">
              <a:solidFill>
                <a:srgbClr val="404040"/>
              </a:solidFill>
              <a:latin typeface="Noto Sans JP"/>
              <a:ea typeface="Noto Sans JP"/>
              <a:cs typeface="Noto Sans JP"/>
              <a:sym typeface="Noto Sans JP"/>
            </a:endParaRPr>
          </a:p>
          <a:p>
            <a:pPr marL="0" marR="0" lvl="0" indent="0" algn="l" rtl="0">
              <a:spcBef>
                <a:spcPts val="0"/>
              </a:spcBef>
              <a:spcAft>
                <a:spcPts val="0"/>
              </a:spcAft>
              <a:buNone/>
            </a:pPr>
            <a:r>
              <a:rPr lang="ja-JP" sz="900" b="1" dirty="0">
                <a:solidFill>
                  <a:srgbClr val="404040"/>
                </a:solidFill>
                <a:latin typeface="Noto Sans JP"/>
                <a:ea typeface="Noto Sans JP"/>
                <a:cs typeface="Noto Sans JP"/>
                <a:sym typeface="Noto Sans JP"/>
              </a:rPr>
              <a:t>子育て世帯・若者夫婦世帯への住宅ローン減税の優遇措置</a:t>
            </a:r>
            <a:endParaRPr sz="1800" dirty="0"/>
          </a:p>
          <a:p>
            <a:pPr marL="0" marR="0" lvl="0" indent="0" algn="l" rtl="0">
              <a:spcBef>
                <a:spcPts val="0"/>
              </a:spcBef>
              <a:spcAft>
                <a:spcPts val="0"/>
              </a:spcAft>
              <a:buNone/>
            </a:pPr>
            <a:r>
              <a:rPr lang="ja-JP" sz="800" dirty="0">
                <a:solidFill>
                  <a:srgbClr val="212529"/>
                </a:solidFill>
                <a:latin typeface="Noto Sans JP"/>
                <a:ea typeface="Noto Sans JP"/>
                <a:cs typeface="Noto Sans JP"/>
                <a:sym typeface="Noto Sans JP"/>
              </a:rPr>
              <a:t>子育て世帯・若者夫婦世帯については、令和6年（2024年）以降も借入限度額が令和5年（2023年）の金額で維持されることになりました。</a:t>
            </a:r>
            <a:endParaRPr sz="900" dirty="0">
              <a:solidFill>
                <a:schemeClr val="dk1"/>
              </a:solidFill>
              <a:latin typeface="Arial"/>
              <a:ea typeface="Arial"/>
              <a:cs typeface="Arial"/>
              <a:sym typeface="Arial"/>
            </a:endParaRPr>
          </a:p>
          <a:p>
            <a:pPr marL="0" marR="0" lvl="0" indent="0" algn="l" rtl="0">
              <a:spcBef>
                <a:spcPts val="0"/>
              </a:spcBef>
              <a:spcAft>
                <a:spcPts val="0"/>
              </a:spcAft>
              <a:buNone/>
            </a:pPr>
            <a:r>
              <a:rPr lang="ja-JP" sz="800" dirty="0">
                <a:solidFill>
                  <a:srgbClr val="212529"/>
                </a:solidFill>
                <a:latin typeface="Noto Sans JP"/>
                <a:ea typeface="Noto Sans JP"/>
                <a:cs typeface="Noto Sans JP"/>
                <a:sym typeface="Noto Sans JP"/>
              </a:rPr>
              <a:t>子育て世帯とは、令和6年（2024年）12月31日の時点で年齢19歳未満の扶養親族がいる家庭のことです。また、若者夫婦世帯とは、令和6年（2024年）12月31日の時点で年齢40歳未満であって配偶者を有する者、又は年齢40歳以上であって年齢40歳未満の配偶者を有する者を意味します。</a:t>
            </a:r>
            <a:endParaRPr sz="1050" dirty="0">
              <a:solidFill>
                <a:schemeClr val="dk1"/>
              </a:solidFill>
              <a:latin typeface="Arial"/>
              <a:ea typeface="Arial"/>
              <a:cs typeface="Arial"/>
              <a:sym typeface="Arial"/>
            </a:endParaRPr>
          </a:p>
        </p:txBody>
      </p:sp>
      <p:pic>
        <p:nvPicPr>
          <p:cNvPr id="428" name="Google Shape;428;p10"/>
          <p:cNvPicPr preferRelativeResize="0"/>
          <p:nvPr/>
        </p:nvPicPr>
        <p:blipFill rotWithShape="1">
          <a:blip r:embed="rId4">
            <a:alphaModFix/>
          </a:blip>
          <a:srcRect/>
          <a:stretch/>
        </p:blipFill>
        <p:spPr>
          <a:xfrm>
            <a:off x="655934" y="1420137"/>
            <a:ext cx="8140370" cy="3500878"/>
          </a:xfrm>
          <a:prstGeom prst="rect">
            <a:avLst/>
          </a:prstGeom>
          <a:noFill/>
          <a:ln>
            <a:noFill/>
          </a:ln>
        </p:spPr>
      </p:pic>
      <p:sp>
        <p:nvSpPr>
          <p:cNvPr id="6" name="Google Shape;429;p10">
            <a:extLst>
              <a:ext uri="{FF2B5EF4-FFF2-40B4-BE49-F238E27FC236}">
                <a16:creationId xmlns:a16="http://schemas.microsoft.com/office/drawing/2014/main" id="{686E7A02-1379-E246-C72C-D8F4E556E9B2}"/>
              </a:ext>
            </a:extLst>
          </p:cNvPr>
          <p:cNvSpPr txBox="1"/>
          <p:nvPr/>
        </p:nvSpPr>
        <p:spPr>
          <a:xfrm>
            <a:off x="6234044" y="6347870"/>
            <a:ext cx="3562194" cy="39241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975" dirty="0">
                <a:solidFill>
                  <a:schemeClr val="dk1"/>
                </a:solidFill>
                <a:latin typeface="Calibri"/>
                <a:ea typeface="Calibri"/>
                <a:cs typeface="Calibri"/>
                <a:sym typeface="Calibri"/>
              </a:rPr>
              <a:t>財務省：</a:t>
            </a:r>
            <a:r>
              <a:rPr lang="ja-JP" sz="975" u="sng" dirty="0">
                <a:solidFill>
                  <a:schemeClr val="dk1"/>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https://www.mof.go.jp/tax_information/qanda003.html</a:t>
            </a:r>
            <a:endParaRPr sz="975" dirty="0">
              <a:solidFill>
                <a:schemeClr val="dk1"/>
              </a:solidFill>
              <a:latin typeface="Calibri"/>
              <a:ea typeface="Calibri"/>
              <a:cs typeface="Calibri"/>
              <a:sym typeface="Calibri"/>
            </a:endParaRPr>
          </a:p>
          <a:p>
            <a:pPr marL="0" marR="0" lvl="0" indent="0" algn="l" rtl="0">
              <a:spcBef>
                <a:spcPts val="0"/>
              </a:spcBef>
              <a:spcAft>
                <a:spcPts val="0"/>
              </a:spcAft>
              <a:buNone/>
            </a:pPr>
            <a:r>
              <a:rPr lang="ja-JP" sz="975" dirty="0">
                <a:solidFill>
                  <a:schemeClr val="dk1"/>
                </a:solidFill>
                <a:latin typeface="Calibri"/>
                <a:ea typeface="Calibri"/>
                <a:cs typeface="Calibri"/>
                <a:sym typeface="Calibri"/>
              </a:rPr>
              <a:t>参照　2024_11_09</a:t>
            </a:r>
            <a:endParaRPr sz="975" dirty="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77"/>
        <p:cNvGrpSpPr/>
        <p:nvPr/>
      </p:nvGrpSpPr>
      <p:grpSpPr>
        <a:xfrm>
          <a:off x="0" y="0"/>
          <a:ext cx="0" cy="0"/>
          <a:chOff x="0" y="0"/>
          <a:chExt cx="0" cy="0"/>
        </a:xfrm>
      </p:grpSpPr>
      <p:pic>
        <p:nvPicPr>
          <p:cNvPr id="3" name="Google Shape;90;g31e704025fc_0_74">
            <a:extLst>
              <a:ext uri="{FF2B5EF4-FFF2-40B4-BE49-F238E27FC236}">
                <a16:creationId xmlns:a16="http://schemas.microsoft.com/office/drawing/2014/main" id="{5C14466F-5BBD-4A5E-CAD5-B63B96ED6FAA}"/>
              </a:ext>
            </a:extLst>
          </p:cNvPr>
          <p:cNvPicPr preferRelativeResize="0"/>
          <p:nvPr/>
        </p:nvPicPr>
        <p:blipFill rotWithShape="1">
          <a:blip r:embed="rId3">
            <a:alphaModFix/>
          </a:blip>
          <a:srcRect/>
          <a:stretch/>
        </p:blipFill>
        <p:spPr>
          <a:xfrm rot="10800000" flipH="1">
            <a:off x="-24982" y="614540"/>
            <a:ext cx="5599377" cy="657809"/>
          </a:xfrm>
          <a:prstGeom prst="rect">
            <a:avLst/>
          </a:prstGeom>
          <a:noFill/>
          <a:ln>
            <a:noFill/>
          </a:ln>
        </p:spPr>
      </p:pic>
      <p:sp>
        <p:nvSpPr>
          <p:cNvPr id="482" name="Google Shape;482;p13"/>
          <p:cNvSpPr txBox="1"/>
          <p:nvPr/>
        </p:nvSpPr>
        <p:spPr>
          <a:xfrm>
            <a:off x="507971" y="670001"/>
            <a:ext cx="4356586" cy="517065"/>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ja-JP" sz="2400" dirty="0">
                <a:solidFill>
                  <a:schemeClr val="accent2"/>
                </a:solidFill>
                <a:latin typeface="Calibri"/>
                <a:ea typeface="Calibri"/>
                <a:cs typeface="Calibri"/>
                <a:sym typeface="Calibri"/>
              </a:rPr>
              <a:t>住宅リフォーム税制の拡充</a:t>
            </a:r>
            <a:endParaRPr sz="2400" b="1" dirty="0">
              <a:solidFill>
                <a:schemeClr val="accent2"/>
              </a:solidFill>
              <a:latin typeface="Arial"/>
              <a:ea typeface="Arial"/>
              <a:cs typeface="Arial"/>
              <a:sym typeface="Arial"/>
            </a:endParaRPr>
          </a:p>
        </p:txBody>
      </p:sp>
      <p:grpSp>
        <p:nvGrpSpPr>
          <p:cNvPr id="483" name="Google Shape;483;p13"/>
          <p:cNvGrpSpPr/>
          <p:nvPr/>
        </p:nvGrpSpPr>
        <p:grpSpPr>
          <a:xfrm>
            <a:off x="248800" y="702701"/>
            <a:ext cx="484365" cy="484365"/>
            <a:chOff x="0" y="0"/>
            <a:chExt cx="812800" cy="812800"/>
          </a:xfrm>
        </p:grpSpPr>
        <p:sp>
          <p:nvSpPr>
            <p:cNvPr id="484" name="Google Shape;484;p13"/>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13"/>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Calibri"/>
                <a:ea typeface="Calibri"/>
                <a:cs typeface="Calibri"/>
                <a:sym typeface="Calibri"/>
              </a:endParaRPr>
            </a:p>
          </p:txBody>
        </p:sp>
      </p:grpSp>
      <p:sp>
        <p:nvSpPr>
          <p:cNvPr id="486" name="Google Shape;486;p13"/>
          <p:cNvSpPr txBox="1"/>
          <p:nvPr/>
        </p:nvSpPr>
        <p:spPr>
          <a:xfrm>
            <a:off x="327109" y="803135"/>
            <a:ext cx="361724" cy="515590"/>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dirty="0">
                <a:solidFill>
                  <a:srgbClr val="FFFFFF"/>
                </a:solidFill>
                <a:latin typeface="Ultra"/>
                <a:ea typeface="Ultra"/>
                <a:cs typeface="Ultra"/>
                <a:sym typeface="Ultra"/>
              </a:rPr>
              <a:t>04</a:t>
            </a:r>
            <a:endParaRPr dirty="0"/>
          </a:p>
          <a:p>
            <a:pPr marL="0" marR="0" lvl="0" indent="0" algn="ctr" rtl="0">
              <a:lnSpc>
                <a:spcPct val="140039"/>
              </a:lnSpc>
              <a:spcBef>
                <a:spcPts val="0"/>
              </a:spcBef>
              <a:spcAft>
                <a:spcPts val="0"/>
              </a:spcAft>
              <a:buNone/>
            </a:pPr>
            <a:endParaRPr sz="1516" b="1" dirty="0">
              <a:solidFill>
                <a:srgbClr val="FFFFFF"/>
              </a:solidFill>
              <a:latin typeface="Ultra"/>
              <a:ea typeface="Ultra"/>
              <a:cs typeface="Ultra"/>
              <a:sym typeface="Ultra"/>
            </a:endParaRPr>
          </a:p>
        </p:txBody>
      </p:sp>
      <p:sp>
        <p:nvSpPr>
          <p:cNvPr id="487" name="Google Shape;487;p13"/>
          <p:cNvSpPr txBox="1"/>
          <p:nvPr/>
        </p:nvSpPr>
        <p:spPr>
          <a:xfrm>
            <a:off x="3302000" y="2686050"/>
            <a:ext cx="184731" cy="24237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975">
              <a:solidFill>
                <a:schemeClr val="dk1"/>
              </a:solidFill>
              <a:latin typeface="Calibri"/>
              <a:ea typeface="Calibri"/>
              <a:cs typeface="Calibri"/>
              <a:sym typeface="Calibri"/>
            </a:endParaRPr>
          </a:p>
        </p:txBody>
      </p:sp>
      <p:sp>
        <p:nvSpPr>
          <p:cNvPr id="488" name="Google Shape;488;p13"/>
          <p:cNvSpPr txBox="1"/>
          <p:nvPr/>
        </p:nvSpPr>
        <p:spPr>
          <a:xfrm>
            <a:off x="733165" y="2020749"/>
            <a:ext cx="8500287" cy="317005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2000" dirty="0">
                <a:solidFill>
                  <a:srgbClr val="1A1A1A"/>
                </a:solidFill>
                <a:latin typeface="Noto Sans JP"/>
                <a:ea typeface="Noto Sans JP"/>
                <a:cs typeface="Noto Sans JP"/>
                <a:sym typeface="Noto Sans JP"/>
              </a:rPr>
              <a:t>従来からバリアフリーや省エネ対策などで住宅を改修した際、工事費用の10％を所得税額から控除するいわゆる「リフォーム促進税制」が存在しましたが、23年末に期限が切れる予定でした。</a:t>
            </a:r>
            <a:endParaRPr sz="4000" dirty="0"/>
          </a:p>
          <a:p>
            <a:pPr marL="0" marR="0" lvl="0" indent="0" algn="l" rtl="0">
              <a:spcBef>
                <a:spcPts val="1219"/>
              </a:spcBef>
              <a:spcAft>
                <a:spcPts val="0"/>
              </a:spcAft>
              <a:buNone/>
            </a:pPr>
            <a:r>
              <a:rPr lang="ja-JP" sz="2000" dirty="0">
                <a:solidFill>
                  <a:srgbClr val="1A1A1A"/>
                </a:solidFill>
                <a:latin typeface="Noto Sans JP"/>
                <a:ea typeface="Noto Sans JP"/>
                <a:cs typeface="Noto Sans JP"/>
                <a:sym typeface="Noto Sans JP"/>
              </a:rPr>
              <a:t>今回の税制改正では、現行の措置を2年間延長するとともに、</a:t>
            </a:r>
            <a:r>
              <a:rPr lang="ja-JP" sz="2000" b="1" dirty="0">
                <a:solidFill>
                  <a:srgbClr val="1A1A1A"/>
                </a:solidFill>
                <a:latin typeface="Noto Sans JP"/>
                <a:ea typeface="Noto Sans JP"/>
                <a:cs typeface="Noto Sans JP"/>
                <a:sym typeface="Noto Sans JP"/>
              </a:rPr>
              <a:t>育児に必要な工事「子育て対応リフォーム」が新たに対象に加わり、子どもの転落防止用の手すりや防音性が高い床の導入など子育て世帯で需要のある工事も対象に加わる</a:t>
            </a:r>
            <a:r>
              <a:rPr lang="ja-JP" sz="2000" dirty="0">
                <a:solidFill>
                  <a:srgbClr val="1A1A1A"/>
                </a:solidFill>
                <a:latin typeface="Noto Sans JP"/>
                <a:ea typeface="Noto Sans JP"/>
                <a:cs typeface="Noto Sans JP"/>
                <a:sym typeface="Noto Sans JP"/>
              </a:rPr>
              <a:t>予定です。</a:t>
            </a:r>
            <a:endParaRPr sz="4000" dirty="0"/>
          </a:p>
          <a:p>
            <a:pPr marL="0" marR="0" lvl="0" indent="0" algn="l" rtl="0">
              <a:spcBef>
                <a:spcPts val="1219"/>
              </a:spcBef>
              <a:spcAft>
                <a:spcPts val="0"/>
              </a:spcAft>
              <a:buNone/>
            </a:pPr>
            <a:r>
              <a:rPr lang="ja-JP" sz="2000" dirty="0">
                <a:solidFill>
                  <a:srgbClr val="1A1A1A"/>
                </a:solidFill>
                <a:latin typeface="Noto Sans JP"/>
                <a:ea typeface="Noto Sans JP"/>
                <a:cs typeface="Noto Sans JP"/>
                <a:sym typeface="Noto Sans JP"/>
              </a:rPr>
              <a:t>工事の限度額は250万円で、所得税の控除額は最大25万円となる見込みです。</a:t>
            </a:r>
            <a:endParaRPr sz="4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pic>
        <p:nvPicPr>
          <p:cNvPr id="4" name="Google Shape;90;g31e704025fc_0_74">
            <a:extLst>
              <a:ext uri="{FF2B5EF4-FFF2-40B4-BE49-F238E27FC236}">
                <a16:creationId xmlns:a16="http://schemas.microsoft.com/office/drawing/2014/main" id="{EADD335F-A2A0-7554-7937-120B751DAF86}"/>
              </a:ext>
            </a:extLst>
          </p:cNvPr>
          <p:cNvPicPr preferRelativeResize="0"/>
          <p:nvPr/>
        </p:nvPicPr>
        <p:blipFill rotWithShape="1">
          <a:blip r:embed="rId3">
            <a:alphaModFix/>
          </a:blip>
          <a:srcRect/>
          <a:stretch/>
        </p:blipFill>
        <p:spPr>
          <a:xfrm rot="10800000" flipH="1">
            <a:off x="0" y="460793"/>
            <a:ext cx="5599377" cy="657809"/>
          </a:xfrm>
          <a:prstGeom prst="rect">
            <a:avLst/>
          </a:prstGeom>
          <a:noFill/>
          <a:ln>
            <a:noFill/>
          </a:ln>
        </p:spPr>
      </p:pic>
      <p:grpSp>
        <p:nvGrpSpPr>
          <p:cNvPr id="498" name="Google Shape;498;p14"/>
          <p:cNvGrpSpPr/>
          <p:nvPr/>
        </p:nvGrpSpPr>
        <p:grpSpPr>
          <a:xfrm>
            <a:off x="167187" y="500185"/>
            <a:ext cx="484365" cy="484365"/>
            <a:chOff x="0" y="0"/>
            <a:chExt cx="812800" cy="812800"/>
          </a:xfrm>
        </p:grpSpPr>
        <p:sp>
          <p:nvSpPr>
            <p:cNvPr id="499" name="Google Shape;499;p14"/>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14"/>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Calibri"/>
                <a:ea typeface="Calibri"/>
                <a:cs typeface="Calibri"/>
                <a:sym typeface="Calibri"/>
              </a:endParaRPr>
            </a:p>
          </p:txBody>
        </p:sp>
      </p:grpSp>
      <p:sp>
        <p:nvSpPr>
          <p:cNvPr id="501" name="Google Shape;501;p14"/>
          <p:cNvSpPr txBox="1"/>
          <p:nvPr/>
        </p:nvSpPr>
        <p:spPr>
          <a:xfrm>
            <a:off x="245496" y="600619"/>
            <a:ext cx="361724" cy="653128"/>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dirty="0">
                <a:solidFill>
                  <a:srgbClr val="FFFFFF"/>
                </a:solidFill>
                <a:latin typeface="Ultra"/>
                <a:ea typeface="Ultra"/>
                <a:cs typeface="Ultra"/>
                <a:sym typeface="Ultra"/>
              </a:rPr>
              <a:t>05</a:t>
            </a:r>
            <a:endParaRPr dirty="0"/>
          </a:p>
          <a:p>
            <a:pPr marL="0" marR="0" lvl="0" indent="0" algn="ctr" rtl="0">
              <a:lnSpc>
                <a:spcPct val="140039"/>
              </a:lnSpc>
              <a:spcBef>
                <a:spcPts val="0"/>
              </a:spcBef>
              <a:spcAft>
                <a:spcPts val="0"/>
              </a:spcAft>
              <a:buNone/>
            </a:pPr>
            <a:endParaRPr sz="1516" b="1" dirty="0">
              <a:solidFill>
                <a:srgbClr val="FFFFFF"/>
              </a:solidFill>
              <a:latin typeface="Ultra"/>
              <a:ea typeface="Ultra"/>
              <a:cs typeface="Ultra"/>
              <a:sym typeface="Ultra"/>
            </a:endParaRPr>
          </a:p>
        </p:txBody>
      </p:sp>
      <p:sp>
        <p:nvSpPr>
          <p:cNvPr id="502" name="Google Shape;502;p14"/>
          <p:cNvSpPr txBox="1"/>
          <p:nvPr/>
        </p:nvSpPr>
        <p:spPr>
          <a:xfrm>
            <a:off x="3302000" y="2686050"/>
            <a:ext cx="184731" cy="24237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975">
              <a:solidFill>
                <a:schemeClr val="dk1"/>
              </a:solidFill>
              <a:latin typeface="Calibri"/>
              <a:ea typeface="Calibri"/>
              <a:cs typeface="Calibri"/>
              <a:sym typeface="Calibri"/>
            </a:endParaRPr>
          </a:p>
        </p:txBody>
      </p:sp>
      <p:sp>
        <p:nvSpPr>
          <p:cNvPr id="503" name="Google Shape;503;p14"/>
          <p:cNvSpPr txBox="1"/>
          <p:nvPr/>
        </p:nvSpPr>
        <p:spPr>
          <a:xfrm>
            <a:off x="775068" y="1420933"/>
            <a:ext cx="8698184" cy="501902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600" b="1" dirty="0">
                <a:solidFill>
                  <a:srgbClr val="404040"/>
                </a:solidFill>
                <a:latin typeface="Noto Sans JP"/>
                <a:ea typeface="Noto Sans JP"/>
                <a:cs typeface="Noto Sans JP"/>
                <a:sym typeface="Noto Sans JP"/>
              </a:rPr>
              <a:t>ひとり親控除の対象者</a:t>
            </a:r>
            <a:endParaRPr sz="3200" dirty="0"/>
          </a:p>
          <a:p>
            <a:pPr marL="0" marR="0" lvl="0" indent="0" algn="l" rtl="0">
              <a:lnSpc>
                <a:spcPct val="108307"/>
              </a:lnSpc>
              <a:spcBef>
                <a:spcPts val="0"/>
              </a:spcBef>
              <a:spcAft>
                <a:spcPts val="0"/>
              </a:spcAft>
              <a:buNone/>
            </a:pPr>
            <a:r>
              <a:rPr lang="ja-JP" sz="1600" dirty="0">
                <a:solidFill>
                  <a:srgbClr val="212529"/>
                </a:solidFill>
                <a:latin typeface="Noto Sans JP"/>
                <a:ea typeface="Noto Sans JP"/>
                <a:cs typeface="Noto Sans JP"/>
                <a:sym typeface="Noto Sans JP"/>
              </a:rPr>
              <a:t>ひとり親控除を受けられるのは、次の条件を</a:t>
            </a:r>
            <a:r>
              <a:rPr lang="ja-JP" sz="2400" dirty="0">
                <a:solidFill>
                  <a:srgbClr val="212529"/>
                </a:solidFill>
                <a:latin typeface="Noto Sans JP"/>
                <a:ea typeface="Noto Sans JP"/>
                <a:cs typeface="Noto Sans JP"/>
                <a:sym typeface="Noto Sans JP"/>
              </a:rPr>
              <a:t>すべて満たす人</a:t>
            </a:r>
            <a:r>
              <a:rPr lang="ja-JP" sz="1600" dirty="0">
                <a:solidFill>
                  <a:srgbClr val="212529"/>
                </a:solidFill>
                <a:latin typeface="Noto Sans JP"/>
                <a:ea typeface="Noto Sans JP"/>
                <a:cs typeface="Noto Sans JP"/>
                <a:sym typeface="Noto Sans JP"/>
              </a:rPr>
              <a:t>です。</a:t>
            </a:r>
            <a:endParaRPr sz="3200" dirty="0"/>
          </a:p>
          <a:p>
            <a:pPr marL="0" marR="0" lvl="0" indent="-61912" algn="l" rtl="0">
              <a:lnSpc>
                <a:spcPct val="108307"/>
              </a:lnSpc>
              <a:spcBef>
                <a:spcPts val="0"/>
              </a:spcBef>
              <a:spcAft>
                <a:spcPts val="0"/>
              </a:spcAft>
              <a:buClr>
                <a:srgbClr val="212529"/>
              </a:buClr>
              <a:buSzPts val="975"/>
              <a:buFont typeface="Arial"/>
              <a:buChar char="•"/>
            </a:pPr>
            <a:r>
              <a:rPr lang="ja-JP" sz="1600" dirty="0">
                <a:solidFill>
                  <a:srgbClr val="212529"/>
                </a:solidFill>
                <a:latin typeface="Noto Sans JP"/>
                <a:ea typeface="Noto Sans JP"/>
                <a:cs typeface="Noto Sans JP"/>
                <a:sym typeface="Noto Sans JP"/>
              </a:rPr>
              <a:t>その年の12月31日時点で婚姻をしていない、または配偶者の生死が明らかでないこと。</a:t>
            </a:r>
            <a:endParaRPr sz="3200" dirty="0"/>
          </a:p>
          <a:p>
            <a:pPr marL="0" marR="0" lvl="0" indent="-61912" algn="l" rtl="0">
              <a:lnSpc>
                <a:spcPct val="108307"/>
              </a:lnSpc>
              <a:spcBef>
                <a:spcPts val="0"/>
              </a:spcBef>
              <a:spcAft>
                <a:spcPts val="0"/>
              </a:spcAft>
              <a:buClr>
                <a:srgbClr val="212529"/>
              </a:buClr>
              <a:buSzPts val="975"/>
              <a:buFont typeface="Arial"/>
              <a:buChar char="•"/>
            </a:pPr>
            <a:r>
              <a:rPr lang="ja-JP" sz="1600" dirty="0">
                <a:solidFill>
                  <a:srgbClr val="212529"/>
                </a:solidFill>
                <a:latin typeface="Noto Sans JP"/>
                <a:ea typeface="Noto Sans JP"/>
                <a:cs typeface="Noto Sans JP"/>
                <a:sym typeface="Noto Sans JP"/>
              </a:rPr>
              <a:t>事実上婚姻関係があると認められる人がいないこと。</a:t>
            </a:r>
            <a:endParaRPr sz="3200" dirty="0"/>
          </a:p>
          <a:p>
            <a:pPr marL="0" marR="0" lvl="0" indent="-61912" algn="l" rtl="0">
              <a:lnSpc>
                <a:spcPct val="108307"/>
              </a:lnSpc>
              <a:spcBef>
                <a:spcPts val="0"/>
              </a:spcBef>
              <a:spcAft>
                <a:spcPts val="0"/>
              </a:spcAft>
              <a:buClr>
                <a:srgbClr val="212529"/>
              </a:buClr>
              <a:buSzPts val="975"/>
              <a:buFont typeface="Arial"/>
              <a:buChar char="•"/>
            </a:pPr>
            <a:r>
              <a:rPr lang="ja-JP" sz="1600" dirty="0">
                <a:solidFill>
                  <a:srgbClr val="212529"/>
                </a:solidFill>
                <a:latin typeface="Noto Sans JP"/>
                <a:ea typeface="Noto Sans JP"/>
                <a:cs typeface="Noto Sans JP"/>
                <a:sym typeface="Noto Sans JP"/>
              </a:rPr>
              <a:t>生計を一にする子どもがいること。</a:t>
            </a:r>
            <a:endParaRPr sz="3200" dirty="0"/>
          </a:p>
          <a:p>
            <a:pPr marL="0" marR="0" lvl="0" indent="-61912" algn="l" rtl="0">
              <a:lnSpc>
                <a:spcPct val="108307"/>
              </a:lnSpc>
              <a:spcBef>
                <a:spcPts val="0"/>
              </a:spcBef>
              <a:spcAft>
                <a:spcPts val="0"/>
              </a:spcAft>
              <a:buClr>
                <a:srgbClr val="212529"/>
              </a:buClr>
              <a:buSzPts val="975"/>
              <a:buFont typeface="Arial"/>
              <a:buChar char="•"/>
            </a:pPr>
            <a:r>
              <a:rPr lang="ja-JP" sz="1600" dirty="0">
                <a:solidFill>
                  <a:srgbClr val="212529"/>
                </a:solidFill>
                <a:latin typeface="Noto Sans JP"/>
                <a:ea typeface="Noto Sans JP"/>
                <a:cs typeface="Noto Sans JP"/>
                <a:sym typeface="Noto Sans JP"/>
              </a:rPr>
              <a:t>合計所得金額が500万円以下であること。</a:t>
            </a:r>
            <a:endParaRPr sz="3200" dirty="0"/>
          </a:p>
          <a:p>
            <a:pPr marL="0" marR="0" lvl="0" indent="0" algn="l" rtl="0">
              <a:lnSpc>
                <a:spcPct val="108307"/>
              </a:lnSpc>
              <a:spcBef>
                <a:spcPts val="0"/>
              </a:spcBef>
              <a:spcAft>
                <a:spcPts val="0"/>
              </a:spcAft>
              <a:buNone/>
            </a:pPr>
            <a:r>
              <a:rPr lang="ja-JP" sz="1600" dirty="0">
                <a:solidFill>
                  <a:srgbClr val="212529"/>
                </a:solidFill>
                <a:latin typeface="Noto Sans JP"/>
                <a:ea typeface="Noto Sans JP"/>
                <a:cs typeface="Noto Sans JP"/>
                <a:sym typeface="Noto Sans JP"/>
              </a:rPr>
              <a:t>なお、子どもがアルバイトなどをしている場合は、その年分の総所得金額等が48万円以下であることが条件です。また、他の人の同一生計配偶者や扶養親族になっていないことも条件となっています。</a:t>
            </a:r>
            <a:endParaRPr sz="3200" dirty="0"/>
          </a:p>
          <a:p>
            <a:pPr marL="0" marR="0" lvl="0" indent="0" algn="l" rtl="0">
              <a:spcBef>
                <a:spcPts val="0"/>
              </a:spcBef>
              <a:spcAft>
                <a:spcPts val="0"/>
              </a:spcAft>
              <a:buNone/>
            </a:pPr>
            <a:r>
              <a:rPr lang="ja-JP" sz="1600" b="1" dirty="0">
                <a:solidFill>
                  <a:srgbClr val="404040"/>
                </a:solidFill>
                <a:latin typeface="Noto Sans JP"/>
                <a:ea typeface="Noto Sans JP"/>
                <a:cs typeface="Noto Sans JP"/>
                <a:sym typeface="Noto Sans JP"/>
              </a:rPr>
              <a:t>ひとり親控除の金額</a:t>
            </a:r>
            <a:endParaRPr sz="3200" dirty="0"/>
          </a:p>
          <a:p>
            <a:pPr marL="0" marR="0" lvl="0" indent="0" algn="l" rtl="0">
              <a:lnSpc>
                <a:spcPct val="108307"/>
              </a:lnSpc>
              <a:spcBef>
                <a:spcPts val="0"/>
              </a:spcBef>
              <a:spcAft>
                <a:spcPts val="0"/>
              </a:spcAft>
              <a:buNone/>
            </a:pPr>
            <a:r>
              <a:rPr lang="ja-JP" sz="1600" dirty="0">
                <a:solidFill>
                  <a:srgbClr val="212529"/>
                </a:solidFill>
                <a:latin typeface="Noto Sans JP"/>
                <a:ea typeface="Noto Sans JP"/>
                <a:cs typeface="Noto Sans JP"/>
                <a:sym typeface="Noto Sans JP"/>
              </a:rPr>
              <a:t>ひとり親控除の対象者となった場合、ひとり親控除として、所得税分につき35万円、住民税分につき</a:t>
            </a:r>
            <a:r>
              <a:rPr lang="ja-JP" sz="2000" dirty="0">
                <a:solidFill>
                  <a:srgbClr val="212529"/>
                </a:solidFill>
                <a:latin typeface="Noto Sans JP"/>
                <a:ea typeface="Noto Sans JP"/>
                <a:cs typeface="Noto Sans JP"/>
                <a:sym typeface="Noto Sans JP"/>
              </a:rPr>
              <a:t>30万円</a:t>
            </a:r>
            <a:r>
              <a:rPr lang="ja-JP" sz="1600" dirty="0">
                <a:solidFill>
                  <a:srgbClr val="212529"/>
                </a:solidFill>
                <a:latin typeface="Noto Sans JP"/>
                <a:ea typeface="Noto Sans JP"/>
                <a:cs typeface="Noto Sans JP"/>
                <a:sym typeface="Noto Sans JP"/>
              </a:rPr>
              <a:t>の所得控除を受けられます。</a:t>
            </a:r>
            <a:endParaRPr sz="3200" dirty="0"/>
          </a:p>
          <a:p>
            <a:pPr marL="0" marR="0" lvl="0" indent="0" algn="l" rtl="0">
              <a:spcBef>
                <a:spcPts val="0"/>
              </a:spcBef>
              <a:spcAft>
                <a:spcPts val="0"/>
              </a:spcAft>
              <a:buNone/>
            </a:pPr>
            <a:r>
              <a:rPr lang="ja-JP" sz="1600" b="1" dirty="0">
                <a:solidFill>
                  <a:srgbClr val="404040"/>
                </a:solidFill>
                <a:latin typeface="Noto Sans JP"/>
                <a:ea typeface="Noto Sans JP"/>
                <a:cs typeface="Noto Sans JP"/>
                <a:sym typeface="Noto Sans JP"/>
              </a:rPr>
              <a:t>令和6年度税制改正での変更点</a:t>
            </a:r>
            <a:endParaRPr sz="3200" dirty="0"/>
          </a:p>
          <a:p>
            <a:pPr marL="0" marR="0" lvl="0" indent="0" algn="l" rtl="0">
              <a:lnSpc>
                <a:spcPct val="108307"/>
              </a:lnSpc>
              <a:spcBef>
                <a:spcPts val="0"/>
              </a:spcBef>
              <a:spcAft>
                <a:spcPts val="0"/>
              </a:spcAft>
              <a:buNone/>
            </a:pPr>
            <a:r>
              <a:rPr lang="ja-JP" sz="1600" dirty="0">
                <a:solidFill>
                  <a:srgbClr val="212529"/>
                </a:solidFill>
                <a:latin typeface="Noto Sans JP"/>
                <a:ea typeface="Noto Sans JP"/>
                <a:cs typeface="Noto Sans JP"/>
                <a:sym typeface="Noto Sans JP"/>
              </a:rPr>
              <a:t>従来は、ひとり親控除を受けられる対象者は、合計所得金額が「500万円以下」の人に限られていました。</a:t>
            </a:r>
            <a:endParaRPr sz="3200" dirty="0"/>
          </a:p>
          <a:p>
            <a:pPr marL="0" marR="0" lvl="0" indent="0" algn="l" rtl="0">
              <a:lnSpc>
                <a:spcPct val="108307"/>
              </a:lnSpc>
              <a:spcBef>
                <a:spcPts val="0"/>
              </a:spcBef>
              <a:spcAft>
                <a:spcPts val="0"/>
              </a:spcAft>
              <a:buNone/>
            </a:pPr>
            <a:r>
              <a:rPr lang="ja-JP" sz="1600" dirty="0">
                <a:solidFill>
                  <a:srgbClr val="212529"/>
                </a:solidFill>
                <a:latin typeface="Noto Sans JP"/>
                <a:ea typeface="Noto Sans JP"/>
                <a:cs typeface="Noto Sans JP"/>
                <a:sym typeface="Noto Sans JP"/>
              </a:rPr>
              <a:t>これを改めて、合計所得金額が「1,000万円以下」に引き上げられました。また、ひとり親控除の金額も、所得税分につき「35万円」から「38万円」、住民税分につき「30万円」から「33万円」に引き上げられました。</a:t>
            </a:r>
            <a:endParaRPr sz="3200" dirty="0"/>
          </a:p>
        </p:txBody>
      </p:sp>
      <p:sp>
        <p:nvSpPr>
          <p:cNvPr id="5" name="Google Shape;91;g31e704025fc_0_74">
            <a:extLst>
              <a:ext uri="{FF2B5EF4-FFF2-40B4-BE49-F238E27FC236}">
                <a16:creationId xmlns:a16="http://schemas.microsoft.com/office/drawing/2014/main" id="{1AC57A81-D9FB-4FAB-74B1-9EFB872ADA0F}"/>
              </a:ext>
            </a:extLst>
          </p:cNvPr>
          <p:cNvSpPr txBox="1"/>
          <p:nvPr/>
        </p:nvSpPr>
        <p:spPr>
          <a:xfrm>
            <a:off x="-733432" y="445615"/>
            <a:ext cx="6215400" cy="688163"/>
          </a:xfrm>
          <a:prstGeom prst="rect">
            <a:avLst/>
          </a:prstGeom>
          <a:noFill/>
          <a:ln>
            <a:noFill/>
          </a:ln>
        </p:spPr>
        <p:txBody>
          <a:bodyPr spcFirstLastPara="1" wrap="square" lIns="84125" tIns="42050" rIns="84125" bIns="42050" anchor="ctr" anchorCtr="0">
            <a:spAutoFit/>
          </a:bodyPr>
          <a:lstStyle/>
          <a:p>
            <a:pPr marL="0" marR="0" lvl="0" indent="0" algn="ctr" rtl="0">
              <a:lnSpc>
                <a:spcPct val="140000"/>
              </a:lnSpc>
              <a:spcBef>
                <a:spcPts val="0"/>
              </a:spcBef>
              <a:spcAft>
                <a:spcPts val="0"/>
              </a:spcAft>
              <a:buNone/>
            </a:pPr>
            <a:r>
              <a:rPr lang="ja-JP" altLang="en-US" sz="2800" dirty="0">
                <a:solidFill>
                  <a:schemeClr val="accent2"/>
                </a:solidFill>
                <a:latin typeface="Calibri"/>
                <a:ea typeface="Calibri"/>
                <a:cs typeface="Calibri"/>
                <a:sym typeface="Calibri"/>
              </a:rPr>
              <a:t>ひとり親控除の拡充</a:t>
            </a:r>
            <a:endParaRPr lang="ja-JP" altLang="en-US" sz="2800" b="1" dirty="0">
              <a:solidFill>
                <a:schemeClr val="accent2"/>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
          <p:cNvSpPr/>
          <p:nvPr/>
        </p:nvSpPr>
        <p:spPr>
          <a:xfrm>
            <a:off x="734487" y="3767748"/>
            <a:ext cx="2515465" cy="727347"/>
          </a:xfrm>
          <a:custGeom>
            <a:avLst/>
            <a:gdLst/>
            <a:ahLst/>
            <a:cxnLst/>
            <a:rect l="l" t="t" r="r" b="b"/>
            <a:pathLst>
              <a:path w="1223094" h="1357543" extrusionOk="0">
                <a:moveTo>
                  <a:pt x="33342" y="0"/>
                </a:moveTo>
                <a:lnTo>
                  <a:pt x="1189752" y="0"/>
                </a:lnTo>
                <a:cubicBezTo>
                  <a:pt x="1198595" y="0"/>
                  <a:pt x="1207076" y="3513"/>
                  <a:pt x="1213328" y="9766"/>
                </a:cubicBezTo>
                <a:cubicBezTo>
                  <a:pt x="1219581" y="16019"/>
                  <a:pt x="1223094" y="24499"/>
                  <a:pt x="1223094" y="33342"/>
                </a:cubicBezTo>
                <a:lnTo>
                  <a:pt x="1223094" y="1324201"/>
                </a:lnTo>
                <a:cubicBezTo>
                  <a:pt x="1223094" y="1342616"/>
                  <a:pt x="1208166" y="1357543"/>
                  <a:pt x="1189752" y="1357543"/>
                </a:cubicBezTo>
                <a:lnTo>
                  <a:pt x="33342" y="1357543"/>
                </a:lnTo>
                <a:cubicBezTo>
                  <a:pt x="14928" y="1357543"/>
                  <a:pt x="0" y="1342616"/>
                  <a:pt x="0" y="1324201"/>
                </a:cubicBezTo>
                <a:lnTo>
                  <a:pt x="0" y="33342"/>
                </a:lnTo>
                <a:cubicBezTo>
                  <a:pt x="0" y="14928"/>
                  <a:pt x="14928" y="0"/>
                  <a:pt x="33342" y="0"/>
                </a:cubicBezTo>
                <a:close/>
              </a:path>
            </a:pathLst>
          </a:custGeom>
          <a:solidFill>
            <a:srgbClr val="FFF8D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975">
              <a:solidFill>
                <a:schemeClr val="dk1"/>
              </a:solidFill>
              <a:latin typeface="Arial"/>
              <a:ea typeface="Arial"/>
              <a:cs typeface="Arial"/>
              <a:sym typeface="Arial"/>
            </a:endParaRPr>
          </a:p>
        </p:txBody>
      </p:sp>
      <p:sp>
        <p:nvSpPr>
          <p:cNvPr id="89" name="Google Shape;89;p1"/>
          <p:cNvSpPr/>
          <p:nvPr/>
        </p:nvSpPr>
        <p:spPr>
          <a:xfrm>
            <a:off x="787571" y="1661827"/>
            <a:ext cx="2515465" cy="727347"/>
          </a:xfrm>
          <a:custGeom>
            <a:avLst/>
            <a:gdLst/>
            <a:ahLst/>
            <a:cxnLst/>
            <a:rect l="l" t="t" r="r" b="b"/>
            <a:pathLst>
              <a:path w="1223094" h="1357543" extrusionOk="0">
                <a:moveTo>
                  <a:pt x="33342" y="0"/>
                </a:moveTo>
                <a:lnTo>
                  <a:pt x="1189752" y="0"/>
                </a:lnTo>
                <a:cubicBezTo>
                  <a:pt x="1198595" y="0"/>
                  <a:pt x="1207076" y="3513"/>
                  <a:pt x="1213328" y="9766"/>
                </a:cubicBezTo>
                <a:cubicBezTo>
                  <a:pt x="1219581" y="16019"/>
                  <a:pt x="1223094" y="24499"/>
                  <a:pt x="1223094" y="33342"/>
                </a:cubicBezTo>
                <a:lnTo>
                  <a:pt x="1223094" y="1324201"/>
                </a:lnTo>
                <a:cubicBezTo>
                  <a:pt x="1223094" y="1342616"/>
                  <a:pt x="1208166" y="1357543"/>
                  <a:pt x="1189752" y="1357543"/>
                </a:cubicBezTo>
                <a:lnTo>
                  <a:pt x="33342" y="1357543"/>
                </a:lnTo>
                <a:cubicBezTo>
                  <a:pt x="14928" y="1357543"/>
                  <a:pt x="0" y="1342616"/>
                  <a:pt x="0" y="1324201"/>
                </a:cubicBezTo>
                <a:lnTo>
                  <a:pt x="0" y="33342"/>
                </a:lnTo>
                <a:cubicBezTo>
                  <a:pt x="0" y="14928"/>
                  <a:pt x="14928" y="0"/>
                  <a:pt x="33342" y="0"/>
                </a:cubicBezTo>
                <a:close/>
              </a:path>
            </a:pathLst>
          </a:custGeom>
          <a:solidFill>
            <a:srgbClr val="FFF8D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975">
              <a:solidFill>
                <a:schemeClr val="dk1"/>
              </a:solidFill>
              <a:latin typeface="Arial"/>
              <a:ea typeface="Arial"/>
              <a:cs typeface="Arial"/>
              <a:sym typeface="Arial"/>
            </a:endParaRPr>
          </a:p>
        </p:txBody>
      </p:sp>
      <p:sp>
        <p:nvSpPr>
          <p:cNvPr id="90" name="Google Shape;90;p1"/>
          <p:cNvSpPr txBox="1"/>
          <p:nvPr/>
        </p:nvSpPr>
        <p:spPr>
          <a:xfrm>
            <a:off x="713892" y="1591082"/>
            <a:ext cx="2515465" cy="2850748"/>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Arial"/>
              <a:ea typeface="Arial"/>
              <a:cs typeface="Arial"/>
              <a:sym typeface="Arial"/>
            </a:endParaRPr>
          </a:p>
        </p:txBody>
      </p:sp>
      <p:cxnSp>
        <p:nvCxnSpPr>
          <p:cNvPr id="91" name="Google Shape;91;p1"/>
          <p:cNvCxnSpPr/>
          <p:nvPr/>
        </p:nvCxnSpPr>
        <p:spPr>
          <a:xfrm>
            <a:off x="563395" y="1504037"/>
            <a:ext cx="8947379" cy="0"/>
          </a:xfrm>
          <a:prstGeom prst="straightConnector1">
            <a:avLst/>
          </a:prstGeom>
          <a:noFill/>
          <a:ln w="28575" cap="flat" cmpd="sng">
            <a:solidFill>
              <a:srgbClr val="FF914D"/>
            </a:solidFill>
            <a:prstDash val="solid"/>
            <a:round/>
            <a:headEnd type="none" w="sm" len="sm"/>
            <a:tailEnd type="none" w="sm" len="sm"/>
          </a:ln>
        </p:spPr>
      </p:cxnSp>
      <p:sp>
        <p:nvSpPr>
          <p:cNvPr id="92" name="Google Shape;92;p1"/>
          <p:cNvSpPr txBox="1"/>
          <p:nvPr/>
        </p:nvSpPr>
        <p:spPr>
          <a:xfrm>
            <a:off x="691305" y="967906"/>
            <a:ext cx="8033742" cy="295722"/>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ja-JP" sz="1950" b="1">
                <a:solidFill>
                  <a:srgbClr val="FF914D"/>
                </a:solidFill>
                <a:latin typeface="Arial"/>
                <a:ea typeface="Arial"/>
                <a:cs typeface="Arial"/>
                <a:sym typeface="Arial"/>
              </a:rPr>
              <a:t>子育てに関する税制優遇</a:t>
            </a:r>
            <a:endParaRPr sz="1950" b="1">
              <a:solidFill>
                <a:srgbClr val="FF914D"/>
              </a:solidFill>
              <a:latin typeface="Arial"/>
              <a:ea typeface="Arial"/>
              <a:cs typeface="Arial"/>
              <a:sym typeface="Arial"/>
            </a:endParaRPr>
          </a:p>
        </p:txBody>
      </p:sp>
      <p:sp>
        <p:nvSpPr>
          <p:cNvPr id="93" name="Google Shape;93;p1"/>
          <p:cNvSpPr txBox="1"/>
          <p:nvPr/>
        </p:nvSpPr>
        <p:spPr>
          <a:xfrm>
            <a:off x="548264" y="1847548"/>
            <a:ext cx="2104417" cy="287707"/>
          </a:xfrm>
          <a:prstGeom prst="rect">
            <a:avLst/>
          </a:prstGeom>
          <a:noFill/>
          <a:ln>
            <a:noFill/>
          </a:ln>
        </p:spPr>
        <p:txBody>
          <a:bodyPr spcFirstLastPara="1" wrap="square" lIns="0" tIns="0" rIns="0" bIns="0" anchor="t" anchorCtr="0">
            <a:spAutoFit/>
          </a:bodyPr>
          <a:lstStyle/>
          <a:p>
            <a:pPr marL="0" marR="0" lvl="0" indent="0" algn="ctr" rtl="0">
              <a:lnSpc>
                <a:spcPct val="179960"/>
              </a:lnSpc>
              <a:spcBef>
                <a:spcPts val="0"/>
              </a:spcBef>
              <a:spcAft>
                <a:spcPts val="0"/>
              </a:spcAft>
              <a:buNone/>
            </a:pPr>
            <a:r>
              <a:rPr lang="ja-JP" sz="1517">
                <a:solidFill>
                  <a:schemeClr val="dk1"/>
                </a:solidFill>
                <a:latin typeface="Arial"/>
                <a:ea typeface="Arial"/>
                <a:cs typeface="Arial"/>
                <a:sym typeface="Arial"/>
              </a:rPr>
              <a:t>児童手当</a:t>
            </a:r>
            <a:endParaRPr sz="1517" b="1">
              <a:solidFill>
                <a:srgbClr val="444241"/>
              </a:solidFill>
              <a:latin typeface="Arial"/>
              <a:ea typeface="Arial"/>
              <a:cs typeface="Arial"/>
              <a:sym typeface="Arial"/>
            </a:endParaRPr>
          </a:p>
        </p:txBody>
      </p:sp>
      <p:grpSp>
        <p:nvGrpSpPr>
          <p:cNvPr id="94" name="Google Shape;94;p1"/>
          <p:cNvGrpSpPr/>
          <p:nvPr/>
        </p:nvGrpSpPr>
        <p:grpSpPr>
          <a:xfrm>
            <a:off x="583341" y="1590743"/>
            <a:ext cx="484365" cy="484365"/>
            <a:chOff x="0" y="0"/>
            <a:chExt cx="812800" cy="812800"/>
          </a:xfrm>
        </p:grpSpPr>
        <p:sp>
          <p:nvSpPr>
            <p:cNvPr id="95" name="Google Shape;95;p1"/>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Arial"/>
                <a:ea typeface="Arial"/>
                <a:cs typeface="Arial"/>
                <a:sym typeface="Arial"/>
              </a:endParaRPr>
            </a:p>
          </p:txBody>
        </p:sp>
      </p:grpSp>
      <p:sp>
        <p:nvSpPr>
          <p:cNvPr id="97" name="Google Shape;97;p1"/>
          <p:cNvSpPr txBox="1"/>
          <p:nvPr/>
        </p:nvSpPr>
        <p:spPr>
          <a:xfrm>
            <a:off x="616764" y="1672389"/>
            <a:ext cx="361724" cy="229999"/>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Arial"/>
                <a:ea typeface="Arial"/>
                <a:cs typeface="Arial"/>
                <a:sym typeface="Arial"/>
              </a:rPr>
              <a:t>01</a:t>
            </a:r>
            <a:endParaRPr/>
          </a:p>
        </p:txBody>
      </p:sp>
      <p:sp>
        <p:nvSpPr>
          <p:cNvPr id="98" name="Google Shape;98;p1"/>
          <p:cNvSpPr txBox="1"/>
          <p:nvPr/>
        </p:nvSpPr>
        <p:spPr>
          <a:xfrm>
            <a:off x="4856222" y="2090029"/>
            <a:ext cx="361724" cy="229999"/>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Arial"/>
                <a:ea typeface="Arial"/>
                <a:cs typeface="Arial"/>
                <a:sym typeface="Arial"/>
              </a:rPr>
              <a:t>02</a:t>
            </a:r>
            <a:endParaRPr/>
          </a:p>
        </p:txBody>
      </p:sp>
      <p:sp>
        <p:nvSpPr>
          <p:cNvPr id="99" name="Google Shape;99;p1"/>
          <p:cNvSpPr txBox="1"/>
          <p:nvPr/>
        </p:nvSpPr>
        <p:spPr>
          <a:xfrm>
            <a:off x="7645134" y="2090029"/>
            <a:ext cx="361724" cy="229999"/>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Arial"/>
                <a:ea typeface="Arial"/>
                <a:cs typeface="Arial"/>
                <a:sym typeface="Arial"/>
              </a:rPr>
              <a:t>03</a:t>
            </a:r>
            <a:endParaRPr/>
          </a:p>
        </p:txBody>
      </p:sp>
      <p:cxnSp>
        <p:nvCxnSpPr>
          <p:cNvPr id="100" name="Google Shape;100;p1"/>
          <p:cNvCxnSpPr/>
          <p:nvPr/>
        </p:nvCxnSpPr>
        <p:spPr>
          <a:xfrm>
            <a:off x="1230455" y="3583239"/>
            <a:ext cx="2033393" cy="0"/>
          </a:xfrm>
          <a:prstGeom prst="straightConnector1">
            <a:avLst/>
          </a:prstGeom>
          <a:noFill/>
          <a:ln w="28575" cap="flat" cmpd="sng">
            <a:solidFill>
              <a:srgbClr val="FFFFFF"/>
            </a:solidFill>
            <a:prstDash val="solid"/>
            <a:round/>
            <a:headEnd type="none" w="sm" len="sm"/>
            <a:tailEnd type="none" w="sm" len="sm"/>
          </a:ln>
        </p:spPr>
      </p:cxnSp>
      <p:cxnSp>
        <p:nvCxnSpPr>
          <p:cNvPr id="101" name="Google Shape;101;p1"/>
          <p:cNvCxnSpPr/>
          <p:nvPr/>
        </p:nvCxnSpPr>
        <p:spPr>
          <a:xfrm>
            <a:off x="4019367" y="3583239"/>
            <a:ext cx="2033393" cy="0"/>
          </a:xfrm>
          <a:prstGeom prst="straightConnector1">
            <a:avLst/>
          </a:prstGeom>
          <a:noFill/>
          <a:ln w="28575" cap="flat" cmpd="sng">
            <a:solidFill>
              <a:srgbClr val="FFFFFF"/>
            </a:solidFill>
            <a:prstDash val="solid"/>
            <a:round/>
            <a:headEnd type="none" w="sm" len="sm"/>
            <a:tailEnd type="none" w="sm" len="sm"/>
          </a:ln>
        </p:spPr>
      </p:cxnSp>
      <p:sp>
        <p:nvSpPr>
          <p:cNvPr id="102" name="Google Shape;102;p1"/>
          <p:cNvSpPr txBox="1"/>
          <p:nvPr/>
        </p:nvSpPr>
        <p:spPr>
          <a:xfrm>
            <a:off x="688653" y="3951330"/>
            <a:ext cx="2104417" cy="287707"/>
          </a:xfrm>
          <a:prstGeom prst="rect">
            <a:avLst/>
          </a:prstGeom>
          <a:noFill/>
          <a:ln>
            <a:noFill/>
          </a:ln>
        </p:spPr>
        <p:txBody>
          <a:bodyPr spcFirstLastPara="1" wrap="square" lIns="0" tIns="0" rIns="0" bIns="0" anchor="t" anchorCtr="0">
            <a:spAutoFit/>
          </a:bodyPr>
          <a:lstStyle/>
          <a:p>
            <a:pPr marL="0" marR="0" lvl="0" indent="0" algn="ctr" rtl="0">
              <a:lnSpc>
                <a:spcPct val="179960"/>
              </a:lnSpc>
              <a:spcBef>
                <a:spcPts val="0"/>
              </a:spcBef>
              <a:spcAft>
                <a:spcPts val="0"/>
              </a:spcAft>
              <a:buNone/>
            </a:pPr>
            <a:r>
              <a:rPr lang="ja-JP" sz="1517">
                <a:solidFill>
                  <a:schemeClr val="dk1"/>
                </a:solidFill>
                <a:latin typeface="Arial"/>
                <a:ea typeface="Arial"/>
                <a:cs typeface="Arial"/>
                <a:sym typeface="Arial"/>
              </a:rPr>
              <a:t>児童扶養手当</a:t>
            </a:r>
            <a:endParaRPr sz="1517" b="1">
              <a:solidFill>
                <a:srgbClr val="444241"/>
              </a:solidFill>
              <a:latin typeface="Arial"/>
              <a:ea typeface="Arial"/>
              <a:cs typeface="Arial"/>
              <a:sym typeface="Arial"/>
            </a:endParaRPr>
          </a:p>
        </p:txBody>
      </p:sp>
      <p:grpSp>
        <p:nvGrpSpPr>
          <p:cNvPr id="103" name="Google Shape;103;p1"/>
          <p:cNvGrpSpPr/>
          <p:nvPr/>
        </p:nvGrpSpPr>
        <p:grpSpPr>
          <a:xfrm>
            <a:off x="560383" y="3677797"/>
            <a:ext cx="484365" cy="484365"/>
            <a:chOff x="0" y="0"/>
            <a:chExt cx="812800" cy="812800"/>
          </a:xfrm>
        </p:grpSpPr>
        <p:sp>
          <p:nvSpPr>
            <p:cNvPr id="104" name="Google Shape;104;p1"/>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Arial"/>
                <a:ea typeface="Arial"/>
                <a:cs typeface="Arial"/>
                <a:sym typeface="Arial"/>
              </a:endParaRPr>
            </a:p>
          </p:txBody>
        </p:sp>
      </p:grpSp>
      <p:sp>
        <p:nvSpPr>
          <p:cNvPr id="106" name="Google Shape;106;p1"/>
          <p:cNvSpPr txBox="1"/>
          <p:nvPr/>
        </p:nvSpPr>
        <p:spPr>
          <a:xfrm>
            <a:off x="593807" y="3759443"/>
            <a:ext cx="361724" cy="229999"/>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Arial"/>
                <a:ea typeface="Arial"/>
                <a:cs typeface="Arial"/>
                <a:sym typeface="Arial"/>
              </a:rPr>
              <a:t>03</a:t>
            </a:r>
            <a:endParaRPr sz="1516" b="1">
              <a:solidFill>
                <a:srgbClr val="FFFFFF"/>
              </a:solidFill>
              <a:latin typeface="Arial"/>
              <a:ea typeface="Arial"/>
              <a:cs typeface="Arial"/>
              <a:sym typeface="Arial"/>
            </a:endParaRPr>
          </a:p>
        </p:txBody>
      </p:sp>
      <p:sp>
        <p:nvSpPr>
          <p:cNvPr id="107" name="Google Shape;107;p1"/>
          <p:cNvSpPr/>
          <p:nvPr/>
        </p:nvSpPr>
        <p:spPr>
          <a:xfrm>
            <a:off x="772645" y="2703457"/>
            <a:ext cx="2515465" cy="727347"/>
          </a:xfrm>
          <a:custGeom>
            <a:avLst/>
            <a:gdLst/>
            <a:ahLst/>
            <a:cxnLst/>
            <a:rect l="l" t="t" r="r" b="b"/>
            <a:pathLst>
              <a:path w="1223094" h="1357543" extrusionOk="0">
                <a:moveTo>
                  <a:pt x="33342" y="0"/>
                </a:moveTo>
                <a:lnTo>
                  <a:pt x="1189752" y="0"/>
                </a:lnTo>
                <a:cubicBezTo>
                  <a:pt x="1198595" y="0"/>
                  <a:pt x="1207076" y="3513"/>
                  <a:pt x="1213328" y="9766"/>
                </a:cubicBezTo>
                <a:cubicBezTo>
                  <a:pt x="1219581" y="16019"/>
                  <a:pt x="1223094" y="24499"/>
                  <a:pt x="1223094" y="33342"/>
                </a:cubicBezTo>
                <a:lnTo>
                  <a:pt x="1223094" y="1324201"/>
                </a:lnTo>
                <a:cubicBezTo>
                  <a:pt x="1223094" y="1342616"/>
                  <a:pt x="1208166" y="1357543"/>
                  <a:pt x="1189752" y="1357543"/>
                </a:cubicBezTo>
                <a:lnTo>
                  <a:pt x="33342" y="1357543"/>
                </a:lnTo>
                <a:cubicBezTo>
                  <a:pt x="14928" y="1357543"/>
                  <a:pt x="0" y="1342616"/>
                  <a:pt x="0" y="1324201"/>
                </a:cubicBezTo>
                <a:lnTo>
                  <a:pt x="0" y="33342"/>
                </a:lnTo>
                <a:cubicBezTo>
                  <a:pt x="0" y="14928"/>
                  <a:pt x="14928" y="0"/>
                  <a:pt x="33342" y="0"/>
                </a:cubicBezTo>
                <a:close/>
              </a:path>
            </a:pathLst>
          </a:custGeom>
          <a:solidFill>
            <a:srgbClr val="FFF8D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758">
              <a:solidFill>
                <a:schemeClr val="dk1"/>
              </a:solidFill>
              <a:latin typeface="Arial"/>
              <a:ea typeface="Arial"/>
              <a:cs typeface="Arial"/>
              <a:sym typeface="Arial"/>
            </a:endParaRPr>
          </a:p>
        </p:txBody>
      </p:sp>
      <p:sp>
        <p:nvSpPr>
          <p:cNvPr id="108" name="Google Shape;108;p1"/>
          <p:cNvSpPr txBox="1"/>
          <p:nvPr/>
        </p:nvSpPr>
        <p:spPr>
          <a:xfrm>
            <a:off x="679400" y="2874555"/>
            <a:ext cx="2104417" cy="287707"/>
          </a:xfrm>
          <a:prstGeom prst="rect">
            <a:avLst/>
          </a:prstGeom>
          <a:noFill/>
          <a:ln>
            <a:noFill/>
          </a:ln>
        </p:spPr>
        <p:txBody>
          <a:bodyPr spcFirstLastPara="1" wrap="square" lIns="0" tIns="0" rIns="0" bIns="0" anchor="t" anchorCtr="0">
            <a:spAutoFit/>
          </a:bodyPr>
          <a:lstStyle/>
          <a:p>
            <a:pPr marL="0" marR="0" lvl="0" indent="0" algn="ctr" rtl="0">
              <a:lnSpc>
                <a:spcPct val="179960"/>
              </a:lnSpc>
              <a:spcBef>
                <a:spcPts val="0"/>
              </a:spcBef>
              <a:spcAft>
                <a:spcPts val="0"/>
              </a:spcAft>
              <a:buNone/>
            </a:pPr>
            <a:r>
              <a:rPr lang="ja-JP" sz="1517">
                <a:solidFill>
                  <a:schemeClr val="dk1"/>
                </a:solidFill>
                <a:latin typeface="Arial"/>
                <a:ea typeface="Arial"/>
                <a:cs typeface="Arial"/>
                <a:sym typeface="Arial"/>
              </a:rPr>
              <a:t>児童育成手当</a:t>
            </a:r>
            <a:endParaRPr sz="1517">
              <a:solidFill>
                <a:schemeClr val="dk1"/>
              </a:solidFill>
              <a:latin typeface="Arial"/>
              <a:ea typeface="Arial"/>
              <a:cs typeface="Arial"/>
              <a:sym typeface="Arial"/>
            </a:endParaRPr>
          </a:p>
        </p:txBody>
      </p:sp>
      <p:grpSp>
        <p:nvGrpSpPr>
          <p:cNvPr id="109" name="Google Shape;109;p1"/>
          <p:cNvGrpSpPr/>
          <p:nvPr/>
        </p:nvGrpSpPr>
        <p:grpSpPr>
          <a:xfrm>
            <a:off x="568416" y="2632372"/>
            <a:ext cx="484365" cy="484365"/>
            <a:chOff x="0" y="0"/>
            <a:chExt cx="812800" cy="812800"/>
          </a:xfrm>
        </p:grpSpPr>
        <p:sp>
          <p:nvSpPr>
            <p:cNvPr id="110" name="Google Shape;110;p1"/>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Arial"/>
                <a:ea typeface="Arial"/>
                <a:cs typeface="Arial"/>
                <a:sym typeface="Arial"/>
              </a:endParaRPr>
            </a:p>
          </p:txBody>
        </p:sp>
      </p:grpSp>
      <p:sp>
        <p:nvSpPr>
          <p:cNvPr id="112" name="Google Shape;112;p1"/>
          <p:cNvSpPr txBox="1"/>
          <p:nvPr/>
        </p:nvSpPr>
        <p:spPr>
          <a:xfrm>
            <a:off x="601839" y="2714019"/>
            <a:ext cx="361724" cy="229999"/>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Arial"/>
                <a:ea typeface="Arial"/>
                <a:cs typeface="Arial"/>
                <a:sym typeface="Arial"/>
              </a:rPr>
              <a:t>02</a:t>
            </a:r>
            <a:endParaRPr sz="1516" b="1">
              <a:solidFill>
                <a:srgbClr val="FFFFFF"/>
              </a:solidFill>
              <a:latin typeface="Arial"/>
              <a:ea typeface="Arial"/>
              <a:cs typeface="Arial"/>
              <a:sym typeface="Arial"/>
            </a:endParaRPr>
          </a:p>
        </p:txBody>
      </p:sp>
      <p:sp>
        <p:nvSpPr>
          <p:cNvPr id="113" name="Google Shape;113;p1"/>
          <p:cNvSpPr/>
          <p:nvPr/>
        </p:nvSpPr>
        <p:spPr>
          <a:xfrm>
            <a:off x="734487" y="4877704"/>
            <a:ext cx="2515465" cy="727347"/>
          </a:xfrm>
          <a:custGeom>
            <a:avLst/>
            <a:gdLst/>
            <a:ahLst/>
            <a:cxnLst/>
            <a:rect l="l" t="t" r="r" b="b"/>
            <a:pathLst>
              <a:path w="1223094" h="1357543" extrusionOk="0">
                <a:moveTo>
                  <a:pt x="33342" y="0"/>
                </a:moveTo>
                <a:lnTo>
                  <a:pt x="1189752" y="0"/>
                </a:lnTo>
                <a:cubicBezTo>
                  <a:pt x="1198595" y="0"/>
                  <a:pt x="1207076" y="3513"/>
                  <a:pt x="1213328" y="9766"/>
                </a:cubicBezTo>
                <a:cubicBezTo>
                  <a:pt x="1219581" y="16019"/>
                  <a:pt x="1223094" y="24499"/>
                  <a:pt x="1223094" y="33342"/>
                </a:cubicBezTo>
                <a:lnTo>
                  <a:pt x="1223094" y="1324201"/>
                </a:lnTo>
                <a:cubicBezTo>
                  <a:pt x="1223094" y="1342616"/>
                  <a:pt x="1208166" y="1357543"/>
                  <a:pt x="1189752" y="1357543"/>
                </a:cubicBezTo>
                <a:lnTo>
                  <a:pt x="33342" y="1357543"/>
                </a:lnTo>
                <a:cubicBezTo>
                  <a:pt x="14928" y="1357543"/>
                  <a:pt x="0" y="1342616"/>
                  <a:pt x="0" y="1324201"/>
                </a:cubicBezTo>
                <a:lnTo>
                  <a:pt x="0" y="33342"/>
                </a:lnTo>
                <a:cubicBezTo>
                  <a:pt x="0" y="14928"/>
                  <a:pt x="14928" y="0"/>
                  <a:pt x="33342" y="0"/>
                </a:cubicBezTo>
                <a:close/>
              </a:path>
            </a:pathLst>
          </a:custGeom>
          <a:solidFill>
            <a:srgbClr val="FFF8D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758">
              <a:solidFill>
                <a:schemeClr val="dk1"/>
              </a:solidFill>
              <a:latin typeface="Arial"/>
              <a:ea typeface="Arial"/>
              <a:cs typeface="Arial"/>
              <a:sym typeface="Arial"/>
            </a:endParaRPr>
          </a:p>
        </p:txBody>
      </p:sp>
      <p:sp>
        <p:nvSpPr>
          <p:cNvPr id="114" name="Google Shape;114;p1"/>
          <p:cNvSpPr txBox="1"/>
          <p:nvPr/>
        </p:nvSpPr>
        <p:spPr>
          <a:xfrm>
            <a:off x="810598" y="5067420"/>
            <a:ext cx="2104417" cy="287707"/>
          </a:xfrm>
          <a:prstGeom prst="rect">
            <a:avLst/>
          </a:prstGeom>
          <a:noFill/>
          <a:ln>
            <a:noFill/>
          </a:ln>
        </p:spPr>
        <p:txBody>
          <a:bodyPr spcFirstLastPara="1" wrap="square" lIns="0" tIns="0" rIns="0" bIns="0" anchor="t" anchorCtr="0">
            <a:spAutoFit/>
          </a:bodyPr>
          <a:lstStyle/>
          <a:p>
            <a:pPr marL="0" marR="0" lvl="0" indent="0" algn="ctr" rtl="0">
              <a:lnSpc>
                <a:spcPct val="179960"/>
              </a:lnSpc>
              <a:spcBef>
                <a:spcPts val="0"/>
              </a:spcBef>
              <a:spcAft>
                <a:spcPts val="0"/>
              </a:spcAft>
              <a:buNone/>
            </a:pPr>
            <a:r>
              <a:rPr lang="ja-JP" sz="1517">
                <a:solidFill>
                  <a:schemeClr val="dk1"/>
                </a:solidFill>
                <a:latin typeface="Arial"/>
                <a:ea typeface="Arial"/>
                <a:cs typeface="Arial"/>
                <a:sym typeface="Arial"/>
              </a:rPr>
              <a:t>育児休業給付金</a:t>
            </a:r>
            <a:endParaRPr sz="1517" b="1">
              <a:solidFill>
                <a:srgbClr val="444241"/>
              </a:solidFill>
              <a:latin typeface="Arial"/>
              <a:ea typeface="Arial"/>
              <a:cs typeface="Arial"/>
              <a:sym typeface="Arial"/>
            </a:endParaRPr>
          </a:p>
        </p:txBody>
      </p:sp>
      <p:grpSp>
        <p:nvGrpSpPr>
          <p:cNvPr id="115" name="Google Shape;115;p1"/>
          <p:cNvGrpSpPr/>
          <p:nvPr/>
        </p:nvGrpSpPr>
        <p:grpSpPr>
          <a:xfrm>
            <a:off x="560383" y="4787752"/>
            <a:ext cx="484365" cy="484365"/>
            <a:chOff x="0" y="0"/>
            <a:chExt cx="812800" cy="812800"/>
          </a:xfrm>
        </p:grpSpPr>
        <p:sp>
          <p:nvSpPr>
            <p:cNvPr id="116" name="Google Shape;116;p1"/>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Arial"/>
                <a:ea typeface="Arial"/>
                <a:cs typeface="Arial"/>
                <a:sym typeface="Arial"/>
              </a:endParaRPr>
            </a:p>
          </p:txBody>
        </p:sp>
      </p:grpSp>
      <p:sp>
        <p:nvSpPr>
          <p:cNvPr id="118" name="Google Shape;118;p1"/>
          <p:cNvSpPr txBox="1"/>
          <p:nvPr/>
        </p:nvSpPr>
        <p:spPr>
          <a:xfrm>
            <a:off x="593807" y="4869399"/>
            <a:ext cx="361724" cy="229999"/>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Arial"/>
                <a:ea typeface="Arial"/>
                <a:cs typeface="Arial"/>
                <a:sym typeface="Arial"/>
              </a:rPr>
              <a:t>04</a:t>
            </a:r>
            <a:endParaRPr sz="1516" b="1">
              <a:solidFill>
                <a:srgbClr val="FFFFFF"/>
              </a:solidFill>
              <a:latin typeface="Arial"/>
              <a:ea typeface="Arial"/>
              <a:cs typeface="Arial"/>
              <a:sym typeface="Arial"/>
            </a:endParaRPr>
          </a:p>
        </p:txBody>
      </p:sp>
      <p:sp>
        <p:nvSpPr>
          <p:cNvPr id="119" name="Google Shape;119;p1"/>
          <p:cNvSpPr/>
          <p:nvPr/>
        </p:nvSpPr>
        <p:spPr>
          <a:xfrm>
            <a:off x="3794004" y="1633853"/>
            <a:ext cx="2515465" cy="727347"/>
          </a:xfrm>
          <a:custGeom>
            <a:avLst/>
            <a:gdLst/>
            <a:ahLst/>
            <a:cxnLst/>
            <a:rect l="l" t="t" r="r" b="b"/>
            <a:pathLst>
              <a:path w="1223094" h="1357543" extrusionOk="0">
                <a:moveTo>
                  <a:pt x="33342" y="0"/>
                </a:moveTo>
                <a:lnTo>
                  <a:pt x="1189752" y="0"/>
                </a:lnTo>
                <a:cubicBezTo>
                  <a:pt x="1198595" y="0"/>
                  <a:pt x="1207076" y="3513"/>
                  <a:pt x="1213328" y="9766"/>
                </a:cubicBezTo>
                <a:cubicBezTo>
                  <a:pt x="1219581" y="16019"/>
                  <a:pt x="1223094" y="24499"/>
                  <a:pt x="1223094" y="33342"/>
                </a:cubicBezTo>
                <a:lnTo>
                  <a:pt x="1223094" y="1324201"/>
                </a:lnTo>
                <a:cubicBezTo>
                  <a:pt x="1223094" y="1342616"/>
                  <a:pt x="1208166" y="1357543"/>
                  <a:pt x="1189752" y="1357543"/>
                </a:cubicBezTo>
                <a:lnTo>
                  <a:pt x="33342" y="1357543"/>
                </a:lnTo>
                <a:cubicBezTo>
                  <a:pt x="14928" y="1357543"/>
                  <a:pt x="0" y="1342616"/>
                  <a:pt x="0" y="1324201"/>
                </a:cubicBezTo>
                <a:lnTo>
                  <a:pt x="0" y="33342"/>
                </a:lnTo>
                <a:cubicBezTo>
                  <a:pt x="0" y="14928"/>
                  <a:pt x="14928" y="0"/>
                  <a:pt x="33342" y="0"/>
                </a:cubicBezTo>
                <a:close/>
              </a:path>
            </a:pathLst>
          </a:custGeom>
          <a:solidFill>
            <a:srgbClr val="FFF8D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975">
              <a:solidFill>
                <a:schemeClr val="dk1"/>
              </a:solidFill>
              <a:latin typeface="Arial"/>
              <a:ea typeface="Arial"/>
              <a:cs typeface="Arial"/>
              <a:sym typeface="Arial"/>
            </a:endParaRPr>
          </a:p>
        </p:txBody>
      </p:sp>
      <p:sp>
        <p:nvSpPr>
          <p:cNvPr id="120" name="Google Shape;120;p1"/>
          <p:cNvSpPr txBox="1"/>
          <p:nvPr/>
        </p:nvSpPr>
        <p:spPr>
          <a:xfrm>
            <a:off x="3867879" y="1645427"/>
            <a:ext cx="2104417" cy="633956"/>
          </a:xfrm>
          <a:prstGeom prst="rect">
            <a:avLst/>
          </a:prstGeom>
          <a:noFill/>
          <a:ln>
            <a:noFill/>
          </a:ln>
        </p:spPr>
        <p:txBody>
          <a:bodyPr spcFirstLastPara="1" wrap="square" lIns="0" tIns="0" rIns="0" bIns="0" anchor="t" anchorCtr="0">
            <a:spAutoFit/>
          </a:bodyPr>
          <a:lstStyle/>
          <a:p>
            <a:pPr marL="0" marR="0" lvl="0" indent="0" algn="ctr" rtl="0">
              <a:lnSpc>
                <a:spcPct val="179960"/>
              </a:lnSpc>
              <a:spcBef>
                <a:spcPts val="0"/>
              </a:spcBef>
              <a:spcAft>
                <a:spcPts val="0"/>
              </a:spcAft>
              <a:buNone/>
            </a:pPr>
            <a:r>
              <a:rPr lang="ja-JP" sz="1517">
                <a:solidFill>
                  <a:schemeClr val="dk1"/>
                </a:solidFill>
                <a:latin typeface="Arial"/>
                <a:ea typeface="Arial"/>
                <a:cs typeface="Arial"/>
                <a:sym typeface="Arial"/>
              </a:rPr>
              <a:t>自立支援医療</a:t>
            </a:r>
            <a:endParaRPr sz="1517">
              <a:solidFill>
                <a:schemeClr val="dk1"/>
              </a:solidFill>
              <a:latin typeface="Arial"/>
              <a:ea typeface="Arial"/>
              <a:cs typeface="Arial"/>
              <a:sym typeface="Arial"/>
            </a:endParaRPr>
          </a:p>
          <a:p>
            <a:pPr marL="0" marR="0" lvl="0" indent="0" algn="ctr" rtl="0">
              <a:lnSpc>
                <a:spcPct val="179960"/>
              </a:lnSpc>
              <a:spcBef>
                <a:spcPts val="0"/>
              </a:spcBef>
              <a:spcAft>
                <a:spcPts val="0"/>
              </a:spcAft>
              <a:buNone/>
            </a:pPr>
            <a:r>
              <a:rPr lang="ja-JP" sz="1517">
                <a:solidFill>
                  <a:schemeClr val="dk1"/>
                </a:solidFill>
                <a:latin typeface="Arial"/>
                <a:ea typeface="Arial"/>
                <a:cs typeface="Arial"/>
                <a:sym typeface="Arial"/>
              </a:rPr>
              <a:t>（育成医療）</a:t>
            </a:r>
            <a:endParaRPr sz="1517" b="1">
              <a:solidFill>
                <a:srgbClr val="444241"/>
              </a:solidFill>
              <a:latin typeface="Arial"/>
              <a:ea typeface="Arial"/>
              <a:cs typeface="Arial"/>
              <a:sym typeface="Arial"/>
            </a:endParaRPr>
          </a:p>
        </p:txBody>
      </p:sp>
      <p:grpSp>
        <p:nvGrpSpPr>
          <p:cNvPr id="121" name="Google Shape;121;p1"/>
          <p:cNvGrpSpPr/>
          <p:nvPr/>
        </p:nvGrpSpPr>
        <p:grpSpPr>
          <a:xfrm>
            <a:off x="3619900" y="1543902"/>
            <a:ext cx="484365" cy="484365"/>
            <a:chOff x="0" y="0"/>
            <a:chExt cx="812800" cy="812800"/>
          </a:xfrm>
        </p:grpSpPr>
        <p:sp>
          <p:nvSpPr>
            <p:cNvPr id="122" name="Google Shape;122;p1"/>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Arial"/>
                <a:ea typeface="Arial"/>
                <a:cs typeface="Arial"/>
                <a:sym typeface="Arial"/>
              </a:endParaRPr>
            </a:p>
          </p:txBody>
        </p:sp>
      </p:grpSp>
      <p:sp>
        <p:nvSpPr>
          <p:cNvPr id="124" name="Google Shape;124;p1"/>
          <p:cNvSpPr txBox="1"/>
          <p:nvPr/>
        </p:nvSpPr>
        <p:spPr>
          <a:xfrm>
            <a:off x="3653324" y="1625548"/>
            <a:ext cx="361724" cy="229999"/>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Arial"/>
                <a:ea typeface="Arial"/>
                <a:cs typeface="Arial"/>
                <a:sym typeface="Arial"/>
              </a:rPr>
              <a:t>05</a:t>
            </a:r>
            <a:endParaRPr sz="1516" b="1">
              <a:solidFill>
                <a:srgbClr val="FFFFFF"/>
              </a:solidFill>
              <a:latin typeface="Arial"/>
              <a:ea typeface="Arial"/>
              <a:cs typeface="Arial"/>
              <a:sym typeface="Arial"/>
            </a:endParaRPr>
          </a:p>
        </p:txBody>
      </p:sp>
      <p:sp>
        <p:nvSpPr>
          <p:cNvPr id="125" name="Google Shape;125;p1"/>
          <p:cNvSpPr/>
          <p:nvPr/>
        </p:nvSpPr>
        <p:spPr>
          <a:xfrm>
            <a:off x="6863451" y="1652216"/>
            <a:ext cx="2515465" cy="727347"/>
          </a:xfrm>
          <a:custGeom>
            <a:avLst/>
            <a:gdLst/>
            <a:ahLst/>
            <a:cxnLst/>
            <a:rect l="l" t="t" r="r" b="b"/>
            <a:pathLst>
              <a:path w="1223094" h="1357543" extrusionOk="0">
                <a:moveTo>
                  <a:pt x="33342" y="0"/>
                </a:moveTo>
                <a:lnTo>
                  <a:pt x="1189752" y="0"/>
                </a:lnTo>
                <a:cubicBezTo>
                  <a:pt x="1198595" y="0"/>
                  <a:pt x="1207076" y="3513"/>
                  <a:pt x="1213328" y="9766"/>
                </a:cubicBezTo>
                <a:cubicBezTo>
                  <a:pt x="1219581" y="16019"/>
                  <a:pt x="1223094" y="24499"/>
                  <a:pt x="1223094" y="33342"/>
                </a:cubicBezTo>
                <a:lnTo>
                  <a:pt x="1223094" y="1324201"/>
                </a:lnTo>
                <a:cubicBezTo>
                  <a:pt x="1223094" y="1342616"/>
                  <a:pt x="1208166" y="1357543"/>
                  <a:pt x="1189752" y="1357543"/>
                </a:cubicBezTo>
                <a:lnTo>
                  <a:pt x="33342" y="1357543"/>
                </a:lnTo>
                <a:cubicBezTo>
                  <a:pt x="14928" y="1357543"/>
                  <a:pt x="0" y="1342616"/>
                  <a:pt x="0" y="1324201"/>
                </a:cubicBezTo>
                <a:lnTo>
                  <a:pt x="0" y="33342"/>
                </a:lnTo>
                <a:cubicBezTo>
                  <a:pt x="0" y="14928"/>
                  <a:pt x="14928" y="0"/>
                  <a:pt x="33342" y="0"/>
                </a:cubicBezTo>
                <a:close/>
              </a:path>
            </a:pathLst>
          </a:custGeom>
          <a:solidFill>
            <a:srgbClr val="FFF8D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975">
              <a:solidFill>
                <a:schemeClr val="dk1"/>
              </a:solidFill>
              <a:latin typeface="Arial"/>
              <a:ea typeface="Arial"/>
              <a:cs typeface="Arial"/>
              <a:sym typeface="Arial"/>
            </a:endParaRPr>
          </a:p>
        </p:txBody>
      </p:sp>
      <p:sp>
        <p:nvSpPr>
          <p:cNvPr id="126" name="Google Shape;126;p1"/>
          <p:cNvSpPr txBox="1"/>
          <p:nvPr/>
        </p:nvSpPr>
        <p:spPr>
          <a:xfrm>
            <a:off x="6800437" y="1815247"/>
            <a:ext cx="2104417" cy="287707"/>
          </a:xfrm>
          <a:prstGeom prst="rect">
            <a:avLst/>
          </a:prstGeom>
          <a:noFill/>
          <a:ln>
            <a:noFill/>
          </a:ln>
        </p:spPr>
        <p:txBody>
          <a:bodyPr spcFirstLastPara="1" wrap="square" lIns="0" tIns="0" rIns="0" bIns="0" anchor="t" anchorCtr="0">
            <a:spAutoFit/>
          </a:bodyPr>
          <a:lstStyle/>
          <a:p>
            <a:pPr marL="0" marR="0" lvl="0" indent="0" algn="ctr" rtl="0">
              <a:lnSpc>
                <a:spcPct val="179960"/>
              </a:lnSpc>
              <a:spcBef>
                <a:spcPts val="0"/>
              </a:spcBef>
              <a:spcAft>
                <a:spcPts val="0"/>
              </a:spcAft>
              <a:buNone/>
            </a:pPr>
            <a:r>
              <a:rPr lang="ja-JP" sz="1517">
                <a:solidFill>
                  <a:schemeClr val="dk1"/>
                </a:solidFill>
                <a:latin typeface="Arial"/>
                <a:ea typeface="Arial"/>
                <a:cs typeface="Arial"/>
                <a:sym typeface="Arial"/>
              </a:rPr>
              <a:t>就学援助制度</a:t>
            </a:r>
            <a:endParaRPr sz="1517" b="1">
              <a:solidFill>
                <a:srgbClr val="444241"/>
              </a:solidFill>
              <a:latin typeface="Arial"/>
              <a:ea typeface="Arial"/>
              <a:cs typeface="Arial"/>
              <a:sym typeface="Arial"/>
            </a:endParaRPr>
          </a:p>
        </p:txBody>
      </p:sp>
      <p:grpSp>
        <p:nvGrpSpPr>
          <p:cNvPr id="127" name="Google Shape;127;p1"/>
          <p:cNvGrpSpPr/>
          <p:nvPr/>
        </p:nvGrpSpPr>
        <p:grpSpPr>
          <a:xfrm>
            <a:off x="6689348" y="1562265"/>
            <a:ext cx="484365" cy="484365"/>
            <a:chOff x="0" y="0"/>
            <a:chExt cx="812800" cy="812800"/>
          </a:xfrm>
        </p:grpSpPr>
        <p:sp>
          <p:nvSpPr>
            <p:cNvPr id="128" name="Google Shape;128;p1"/>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Arial"/>
                <a:ea typeface="Arial"/>
                <a:cs typeface="Arial"/>
                <a:sym typeface="Arial"/>
              </a:endParaRPr>
            </a:p>
          </p:txBody>
        </p:sp>
      </p:grpSp>
      <p:sp>
        <p:nvSpPr>
          <p:cNvPr id="130" name="Google Shape;130;p1"/>
          <p:cNvSpPr txBox="1"/>
          <p:nvPr/>
        </p:nvSpPr>
        <p:spPr>
          <a:xfrm>
            <a:off x="6722772" y="1643911"/>
            <a:ext cx="361724" cy="229999"/>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Arial"/>
                <a:ea typeface="Arial"/>
                <a:cs typeface="Arial"/>
                <a:sym typeface="Arial"/>
              </a:rPr>
              <a:t>09</a:t>
            </a:r>
            <a:endParaRPr sz="1516" b="1">
              <a:solidFill>
                <a:srgbClr val="FFFFFF"/>
              </a:solidFill>
              <a:latin typeface="Arial"/>
              <a:ea typeface="Arial"/>
              <a:cs typeface="Arial"/>
              <a:sym typeface="Arial"/>
            </a:endParaRPr>
          </a:p>
        </p:txBody>
      </p:sp>
      <p:sp>
        <p:nvSpPr>
          <p:cNvPr id="131" name="Google Shape;131;p1"/>
          <p:cNvSpPr/>
          <p:nvPr/>
        </p:nvSpPr>
        <p:spPr>
          <a:xfrm>
            <a:off x="3778031" y="2694107"/>
            <a:ext cx="2515465" cy="727347"/>
          </a:xfrm>
          <a:custGeom>
            <a:avLst/>
            <a:gdLst/>
            <a:ahLst/>
            <a:cxnLst/>
            <a:rect l="l" t="t" r="r" b="b"/>
            <a:pathLst>
              <a:path w="1223094" h="1357543" extrusionOk="0">
                <a:moveTo>
                  <a:pt x="33342" y="0"/>
                </a:moveTo>
                <a:lnTo>
                  <a:pt x="1189752" y="0"/>
                </a:lnTo>
                <a:cubicBezTo>
                  <a:pt x="1198595" y="0"/>
                  <a:pt x="1207076" y="3513"/>
                  <a:pt x="1213328" y="9766"/>
                </a:cubicBezTo>
                <a:cubicBezTo>
                  <a:pt x="1219581" y="16019"/>
                  <a:pt x="1223094" y="24499"/>
                  <a:pt x="1223094" y="33342"/>
                </a:cubicBezTo>
                <a:lnTo>
                  <a:pt x="1223094" y="1324201"/>
                </a:lnTo>
                <a:cubicBezTo>
                  <a:pt x="1223094" y="1342616"/>
                  <a:pt x="1208166" y="1357543"/>
                  <a:pt x="1189752" y="1357543"/>
                </a:cubicBezTo>
                <a:lnTo>
                  <a:pt x="33342" y="1357543"/>
                </a:lnTo>
                <a:cubicBezTo>
                  <a:pt x="14928" y="1357543"/>
                  <a:pt x="0" y="1342616"/>
                  <a:pt x="0" y="1324201"/>
                </a:cubicBezTo>
                <a:lnTo>
                  <a:pt x="0" y="33342"/>
                </a:lnTo>
                <a:cubicBezTo>
                  <a:pt x="0" y="14928"/>
                  <a:pt x="14928" y="0"/>
                  <a:pt x="33342" y="0"/>
                </a:cubicBezTo>
                <a:close/>
              </a:path>
            </a:pathLst>
          </a:custGeom>
          <a:solidFill>
            <a:srgbClr val="FFF8D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975">
              <a:solidFill>
                <a:schemeClr val="dk1"/>
              </a:solidFill>
              <a:latin typeface="Arial"/>
              <a:ea typeface="Arial"/>
              <a:cs typeface="Arial"/>
              <a:sym typeface="Arial"/>
            </a:endParaRPr>
          </a:p>
        </p:txBody>
      </p:sp>
      <p:sp>
        <p:nvSpPr>
          <p:cNvPr id="132" name="Google Shape;132;p1"/>
          <p:cNvSpPr txBox="1"/>
          <p:nvPr/>
        </p:nvSpPr>
        <p:spPr>
          <a:xfrm>
            <a:off x="4069577" y="2863504"/>
            <a:ext cx="2104417" cy="287707"/>
          </a:xfrm>
          <a:prstGeom prst="rect">
            <a:avLst/>
          </a:prstGeom>
          <a:noFill/>
          <a:ln>
            <a:noFill/>
          </a:ln>
        </p:spPr>
        <p:txBody>
          <a:bodyPr spcFirstLastPara="1" wrap="square" lIns="0" tIns="0" rIns="0" bIns="0" anchor="t" anchorCtr="0">
            <a:spAutoFit/>
          </a:bodyPr>
          <a:lstStyle/>
          <a:p>
            <a:pPr marL="0" marR="0" lvl="0" indent="0" algn="ctr" rtl="0">
              <a:lnSpc>
                <a:spcPct val="179960"/>
              </a:lnSpc>
              <a:spcBef>
                <a:spcPts val="0"/>
              </a:spcBef>
              <a:spcAft>
                <a:spcPts val="0"/>
              </a:spcAft>
              <a:buNone/>
            </a:pPr>
            <a:r>
              <a:rPr lang="ja-JP" sz="1517">
                <a:solidFill>
                  <a:schemeClr val="dk1"/>
                </a:solidFill>
                <a:latin typeface="Arial"/>
                <a:ea typeface="Arial"/>
                <a:cs typeface="Arial"/>
                <a:sym typeface="Arial"/>
              </a:rPr>
              <a:t>子ども医療費助成制度</a:t>
            </a:r>
            <a:endParaRPr sz="1517" b="1">
              <a:solidFill>
                <a:srgbClr val="444241"/>
              </a:solidFill>
              <a:latin typeface="Arial"/>
              <a:ea typeface="Arial"/>
              <a:cs typeface="Arial"/>
              <a:sym typeface="Arial"/>
            </a:endParaRPr>
          </a:p>
        </p:txBody>
      </p:sp>
      <p:grpSp>
        <p:nvGrpSpPr>
          <p:cNvPr id="133" name="Google Shape;133;p1"/>
          <p:cNvGrpSpPr/>
          <p:nvPr/>
        </p:nvGrpSpPr>
        <p:grpSpPr>
          <a:xfrm>
            <a:off x="3593252" y="2663113"/>
            <a:ext cx="484365" cy="484365"/>
            <a:chOff x="0" y="0"/>
            <a:chExt cx="812800" cy="812800"/>
          </a:xfrm>
        </p:grpSpPr>
        <p:sp>
          <p:nvSpPr>
            <p:cNvPr id="134" name="Google Shape;134;p1"/>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Arial"/>
                <a:ea typeface="Arial"/>
                <a:cs typeface="Arial"/>
                <a:sym typeface="Arial"/>
              </a:endParaRPr>
            </a:p>
          </p:txBody>
        </p:sp>
      </p:grpSp>
      <p:sp>
        <p:nvSpPr>
          <p:cNvPr id="136" name="Google Shape;136;p1"/>
          <p:cNvSpPr txBox="1"/>
          <p:nvPr/>
        </p:nvSpPr>
        <p:spPr>
          <a:xfrm>
            <a:off x="3626676" y="2744759"/>
            <a:ext cx="361724" cy="229999"/>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Arial"/>
                <a:ea typeface="Arial"/>
                <a:cs typeface="Arial"/>
                <a:sym typeface="Arial"/>
              </a:rPr>
              <a:t>06</a:t>
            </a:r>
            <a:endParaRPr sz="1516" b="1">
              <a:solidFill>
                <a:srgbClr val="FFFFFF"/>
              </a:solidFill>
              <a:latin typeface="Arial"/>
              <a:ea typeface="Arial"/>
              <a:cs typeface="Arial"/>
              <a:sym typeface="Arial"/>
            </a:endParaRPr>
          </a:p>
        </p:txBody>
      </p:sp>
      <p:sp>
        <p:nvSpPr>
          <p:cNvPr id="137" name="Google Shape;137;p1"/>
          <p:cNvSpPr/>
          <p:nvPr/>
        </p:nvSpPr>
        <p:spPr>
          <a:xfrm>
            <a:off x="3813488" y="3767701"/>
            <a:ext cx="2515465" cy="727347"/>
          </a:xfrm>
          <a:custGeom>
            <a:avLst/>
            <a:gdLst/>
            <a:ahLst/>
            <a:cxnLst/>
            <a:rect l="l" t="t" r="r" b="b"/>
            <a:pathLst>
              <a:path w="1223094" h="1357543" extrusionOk="0">
                <a:moveTo>
                  <a:pt x="33342" y="0"/>
                </a:moveTo>
                <a:lnTo>
                  <a:pt x="1189752" y="0"/>
                </a:lnTo>
                <a:cubicBezTo>
                  <a:pt x="1198595" y="0"/>
                  <a:pt x="1207076" y="3513"/>
                  <a:pt x="1213328" y="9766"/>
                </a:cubicBezTo>
                <a:cubicBezTo>
                  <a:pt x="1219581" y="16019"/>
                  <a:pt x="1223094" y="24499"/>
                  <a:pt x="1223094" y="33342"/>
                </a:cubicBezTo>
                <a:lnTo>
                  <a:pt x="1223094" y="1324201"/>
                </a:lnTo>
                <a:cubicBezTo>
                  <a:pt x="1223094" y="1342616"/>
                  <a:pt x="1208166" y="1357543"/>
                  <a:pt x="1189752" y="1357543"/>
                </a:cubicBezTo>
                <a:lnTo>
                  <a:pt x="33342" y="1357543"/>
                </a:lnTo>
                <a:cubicBezTo>
                  <a:pt x="14928" y="1357543"/>
                  <a:pt x="0" y="1342616"/>
                  <a:pt x="0" y="1324201"/>
                </a:cubicBezTo>
                <a:lnTo>
                  <a:pt x="0" y="33342"/>
                </a:lnTo>
                <a:cubicBezTo>
                  <a:pt x="0" y="14928"/>
                  <a:pt x="14928" y="0"/>
                  <a:pt x="33342" y="0"/>
                </a:cubicBezTo>
                <a:close/>
              </a:path>
            </a:pathLst>
          </a:custGeom>
          <a:solidFill>
            <a:srgbClr val="FFF8D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975">
              <a:solidFill>
                <a:schemeClr val="dk1"/>
              </a:solidFill>
              <a:latin typeface="Arial"/>
              <a:ea typeface="Arial"/>
              <a:cs typeface="Arial"/>
              <a:sym typeface="Arial"/>
            </a:endParaRPr>
          </a:p>
        </p:txBody>
      </p:sp>
      <p:sp>
        <p:nvSpPr>
          <p:cNvPr id="138" name="Google Shape;138;p1"/>
          <p:cNvSpPr txBox="1"/>
          <p:nvPr/>
        </p:nvSpPr>
        <p:spPr>
          <a:xfrm>
            <a:off x="4136230" y="3958162"/>
            <a:ext cx="2104417" cy="287707"/>
          </a:xfrm>
          <a:prstGeom prst="rect">
            <a:avLst/>
          </a:prstGeom>
          <a:noFill/>
          <a:ln>
            <a:noFill/>
          </a:ln>
        </p:spPr>
        <p:txBody>
          <a:bodyPr spcFirstLastPara="1" wrap="square" lIns="0" tIns="0" rIns="0" bIns="0" anchor="t" anchorCtr="0">
            <a:spAutoFit/>
          </a:bodyPr>
          <a:lstStyle/>
          <a:p>
            <a:pPr marL="0" marR="0" lvl="0" indent="0" algn="ctr" rtl="0">
              <a:lnSpc>
                <a:spcPct val="179960"/>
              </a:lnSpc>
              <a:spcBef>
                <a:spcPts val="0"/>
              </a:spcBef>
              <a:spcAft>
                <a:spcPts val="0"/>
              </a:spcAft>
              <a:buNone/>
            </a:pPr>
            <a:r>
              <a:rPr lang="ja-JP" sz="1517">
                <a:solidFill>
                  <a:schemeClr val="dk1"/>
                </a:solidFill>
                <a:latin typeface="Arial"/>
                <a:ea typeface="Arial"/>
                <a:cs typeface="Arial"/>
                <a:sym typeface="Arial"/>
              </a:rPr>
              <a:t>子育て支援パスポート</a:t>
            </a:r>
            <a:endParaRPr sz="1517" b="1">
              <a:solidFill>
                <a:srgbClr val="444241"/>
              </a:solidFill>
              <a:latin typeface="Arial"/>
              <a:ea typeface="Arial"/>
              <a:cs typeface="Arial"/>
              <a:sym typeface="Arial"/>
            </a:endParaRPr>
          </a:p>
        </p:txBody>
      </p:sp>
      <p:grpSp>
        <p:nvGrpSpPr>
          <p:cNvPr id="139" name="Google Shape;139;p1"/>
          <p:cNvGrpSpPr/>
          <p:nvPr/>
        </p:nvGrpSpPr>
        <p:grpSpPr>
          <a:xfrm>
            <a:off x="3641685" y="3727157"/>
            <a:ext cx="484365" cy="484365"/>
            <a:chOff x="0" y="0"/>
            <a:chExt cx="812800" cy="812800"/>
          </a:xfrm>
        </p:grpSpPr>
        <p:sp>
          <p:nvSpPr>
            <p:cNvPr id="140" name="Google Shape;140;p1"/>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Arial"/>
                <a:ea typeface="Arial"/>
                <a:cs typeface="Arial"/>
                <a:sym typeface="Arial"/>
              </a:endParaRPr>
            </a:p>
          </p:txBody>
        </p:sp>
      </p:grpSp>
      <p:sp>
        <p:nvSpPr>
          <p:cNvPr id="142" name="Google Shape;142;p1"/>
          <p:cNvSpPr txBox="1"/>
          <p:nvPr/>
        </p:nvSpPr>
        <p:spPr>
          <a:xfrm>
            <a:off x="3680318" y="3835382"/>
            <a:ext cx="361724" cy="229999"/>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Arial"/>
                <a:ea typeface="Arial"/>
                <a:cs typeface="Arial"/>
                <a:sym typeface="Arial"/>
              </a:rPr>
              <a:t>07</a:t>
            </a:r>
            <a:endParaRPr sz="1516" b="1">
              <a:solidFill>
                <a:srgbClr val="FFFFFF"/>
              </a:solidFill>
              <a:latin typeface="Arial"/>
              <a:ea typeface="Arial"/>
              <a:cs typeface="Arial"/>
              <a:sym typeface="Arial"/>
            </a:endParaRPr>
          </a:p>
        </p:txBody>
      </p:sp>
      <p:sp>
        <p:nvSpPr>
          <p:cNvPr id="143" name="Google Shape;143;p1"/>
          <p:cNvSpPr/>
          <p:nvPr/>
        </p:nvSpPr>
        <p:spPr>
          <a:xfrm>
            <a:off x="3824745" y="4977951"/>
            <a:ext cx="2515465" cy="727347"/>
          </a:xfrm>
          <a:custGeom>
            <a:avLst/>
            <a:gdLst/>
            <a:ahLst/>
            <a:cxnLst/>
            <a:rect l="l" t="t" r="r" b="b"/>
            <a:pathLst>
              <a:path w="1223094" h="1357543" extrusionOk="0">
                <a:moveTo>
                  <a:pt x="33342" y="0"/>
                </a:moveTo>
                <a:lnTo>
                  <a:pt x="1189752" y="0"/>
                </a:lnTo>
                <a:cubicBezTo>
                  <a:pt x="1198595" y="0"/>
                  <a:pt x="1207076" y="3513"/>
                  <a:pt x="1213328" y="9766"/>
                </a:cubicBezTo>
                <a:cubicBezTo>
                  <a:pt x="1219581" y="16019"/>
                  <a:pt x="1223094" y="24499"/>
                  <a:pt x="1223094" y="33342"/>
                </a:cubicBezTo>
                <a:lnTo>
                  <a:pt x="1223094" y="1324201"/>
                </a:lnTo>
                <a:cubicBezTo>
                  <a:pt x="1223094" y="1342616"/>
                  <a:pt x="1208166" y="1357543"/>
                  <a:pt x="1189752" y="1357543"/>
                </a:cubicBezTo>
                <a:lnTo>
                  <a:pt x="33342" y="1357543"/>
                </a:lnTo>
                <a:cubicBezTo>
                  <a:pt x="14928" y="1357543"/>
                  <a:pt x="0" y="1342616"/>
                  <a:pt x="0" y="1324201"/>
                </a:cubicBezTo>
                <a:lnTo>
                  <a:pt x="0" y="33342"/>
                </a:lnTo>
                <a:cubicBezTo>
                  <a:pt x="0" y="14928"/>
                  <a:pt x="14928" y="0"/>
                  <a:pt x="33342" y="0"/>
                </a:cubicBezTo>
                <a:close/>
              </a:path>
            </a:pathLst>
          </a:custGeom>
          <a:solidFill>
            <a:srgbClr val="FFF8D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975">
              <a:solidFill>
                <a:schemeClr val="dk1"/>
              </a:solidFill>
              <a:latin typeface="Arial"/>
              <a:ea typeface="Arial"/>
              <a:cs typeface="Arial"/>
              <a:sym typeface="Arial"/>
            </a:endParaRPr>
          </a:p>
        </p:txBody>
      </p:sp>
      <p:sp>
        <p:nvSpPr>
          <p:cNvPr id="144" name="Google Shape;144;p1"/>
          <p:cNvSpPr txBox="1"/>
          <p:nvPr/>
        </p:nvSpPr>
        <p:spPr>
          <a:xfrm>
            <a:off x="4123203" y="5027356"/>
            <a:ext cx="2104417" cy="287707"/>
          </a:xfrm>
          <a:prstGeom prst="rect">
            <a:avLst/>
          </a:prstGeom>
          <a:noFill/>
          <a:ln>
            <a:noFill/>
          </a:ln>
        </p:spPr>
        <p:txBody>
          <a:bodyPr spcFirstLastPara="1" wrap="square" lIns="0" tIns="0" rIns="0" bIns="0" anchor="t" anchorCtr="0">
            <a:spAutoFit/>
          </a:bodyPr>
          <a:lstStyle/>
          <a:p>
            <a:pPr marL="0" marR="0" lvl="0" indent="0" algn="ctr" rtl="0">
              <a:lnSpc>
                <a:spcPct val="179960"/>
              </a:lnSpc>
              <a:spcBef>
                <a:spcPts val="0"/>
              </a:spcBef>
              <a:spcAft>
                <a:spcPts val="0"/>
              </a:spcAft>
              <a:buNone/>
            </a:pPr>
            <a:r>
              <a:rPr lang="ja-JP" sz="1517" dirty="0">
                <a:solidFill>
                  <a:schemeClr val="dk1"/>
                </a:solidFill>
                <a:latin typeface="Arial"/>
                <a:ea typeface="Arial"/>
                <a:cs typeface="Arial"/>
                <a:sym typeface="Arial"/>
              </a:rPr>
              <a:t>幼児教育・保育の無償化</a:t>
            </a:r>
            <a:endParaRPr sz="1517" b="1" dirty="0">
              <a:solidFill>
                <a:srgbClr val="444241"/>
              </a:solidFill>
              <a:latin typeface="Arial"/>
              <a:ea typeface="Arial"/>
              <a:cs typeface="Arial"/>
              <a:sym typeface="Arial"/>
            </a:endParaRPr>
          </a:p>
        </p:txBody>
      </p:sp>
      <p:grpSp>
        <p:nvGrpSpPr>
          <p:cNvPr id="145" name="Google Shape;145;p1"/>
          <p:cNvGrpSpPr/>
          <p:nvPr/>
        </p:nvGrpSpPr>
        <p:grpSpPr>
          <a:xfrm>
            <a:off x="3650642" y="4888000"/>
            <a:ext cx="484365" cy="484365"/>
            <a:chOff x="0" y="0"/>
            <a:chExt cx="812800" cy="812800"/>
          </a:xfrm>
        </p:grpSpPr>
        <p:sp>
          <p:nvSpPr>
            <p:cNvPr id="146" name="Google Shape;146;p1"/>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Arial"/>
                <a:ea typeface="Arial"/>
                <a:cs typeface="Arial"/>
                <a:sym typeface="Arial"/>
              </a:endParaRPr>
            </a:p>
          </p:txBody>
        </p:sp>
      </p:grpSp>
      <p:sp>
        <p:nvSpPr>
          <p:cNvPr id="148" name="Google Shape;148;p1"/>
          <p:cNvSpPr txBox="1"/>
          <p:nvPr/>
        </p:nvSpPr>
        <p:spPr>
          <a:xfrm>
            <a:off x="3684066" y="4969646"/>
            <a:ext cx="361724" cy="229999"/>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Arial"/>
                <a:ea typeface="Arial"/>
                <a:cs typeface="Arial"/>
                <a:sym typeface="Arial"/>
              </a:rPr>
              <a:t>08</a:t>
            </a:r>
            <a:endParaRPr sz="1516" b="1">
              <a:solidFill>
                <a:srgbClr val="FFFFFF"/>
              </a:solidFill>
              <a:latin typeface="Arial"/>
              <a:ea typeface="Arial"/>
              <a:cs typeface="Arial"/>
              <a:sym typeface="Arial"/>
            </a:endParaRPr>
          </a:p>
        </p:txBody>
      </p:sp>
      <p:sp>
        <p:nvSpPr>
          <p:cNvPr id="149" name="Google Shape;149;p1"/>
          <p:cNvSpPr/>
          <p:nvPr/>
        </p:nvSpPr>
        <p:spPr>
          <a:xfrm>
            <a:off x="6843070" y="2686993"/>
            <a:ext cx="2515465" cy="727347"/>
          </a:xfrm>
          <a:custGeom>
            <a:avLst/>
            <a:gdLst/>
            <a:ahLst/>
            <a:cxnLst/>
            <a:rect l="l" t="t" r="r" b="b"/>
            <a:pathLst>
              <a:path w="1223094" h="1357543" extrusionOk="0">
                <a:moveTo>
                  <a:pt x="33342" y="0"/>
                </a:moveTo>
                <a:lnTo>
                  <a:pt x="1189752" y="0"/>
                </a:lnTo>
                <a:cubicBezTo>
                  <a:pt x="1198595" y="0"/>
                  <a:pt x="1207076" y="3513"/>
                  <a:pt x="1213328" y="9766"/>
                </a:cubicBezTo>
                <a:cubicBezTo>
                  <a:pt x="1219581" y="16019"/>
                  <a:pt x="1223094" y="24499"/>
                  <a:pt x="1223094" y="33342"/>
                </a:cubicBezTo>
                <a:lnTo>
                  <a:pt x="1223094" y="1324201"/>
                </a:lnTo>
                <a:cubicBezTo>
                  <a:pt x="1223094" y="1342616"/>
                  <a:pt x="1208166" y="1357543"/>
                  <a:pt x="1189752" y="1357543"/>
                </a:cubicBezTo>
                <a:lnTo>
                  <a:pt x="33342" y="1357543"/>
                </a:lnTo>
                <a:cubicBezTo>
                  <a:pt x="14928" y="1357543"/>
                  <a:pt x="0" y="1342616"/>
                  <a:pt x="0" y="1324201"/>
                </a:cubicBezTo>
                <a:lnTo>
                  <a:pt x="0" y="33342"/>
                </a:lnTo>
                <a:cubicBezTo>
                  <a:pt x="0" y="14928"/>
                  <a:pt x="14928" y="0"/>
                  <a:pt x="33342" y="0"/>
                </a:cubicBezTo>
                <a:close/>
              </a:path>
            </a:pathLst>
          </a:custGeom>
          <a:solidFill>
            <a:srgbClr val="FFF8D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975">
              <a:solidFill>
                <a:schemeClr val="dk1"/>
              </a:solidFill>
              <a:latin typeface="Arial"/>
              <a:ea typeface="Arial"/>
              <a:cs typeface="Arial"/>
              <a:sym typeface="Arial"/>
            </a:endParaRPr>
          </a:p>
        </p:txBody>
      </p:sp>
      <p:sp>
        <p:nvSpPr>
          <p:cNvPr id="150" name="Google Shape;150;p1"/>
          <p:cNvSpPr txBox="1"/>
          <p:nvPr/>
        </p:nvSpPr>
        <p:spPr>
          <a:xfrm>
            <a:off x="7305643" y="2690843"/>
            <a:ext cx="2407087" cy="633956"/>
          </a:xfrm>
          <a:prstGeom prst="rect">
            <a:avLst/>
          </a:prstGeom>
          <a:noFill/>
          <a:ln>
            <a:noFill/>
          </a:ln>
        </p:spPr>
        <p:txBody>
          <a:bodyPr spcFirstLastPara="1" wrap="square" lIns="0" tIns="0" rIns="0" bIns="0" anchor="t" anchorCtr="0">
            <a:spAutoFit/>
          </a:bodyPr>
          <a:lstStyle/>
          <a:p>
            <a:pPr marL="0" marR="0" lvl="0" indent="0" algn="l" rtl="0">
              <a:lnSpc>
                <a:spcPct val="179960"/>
              </a:lnSpc>
              <a:spcBef>
                <a:spcPts val="0"/>
              </a:spcBef>
              <a:spcAft>
                <a:spcPts val="0"/>
              </a:spcAft>
              <a:buNone/>
            </a:pPr>
            <a:r>
              <a:rPr lang="ja-JP" sz="1517">
                <a:solidFill>
                  <a:schemeClr val="dk1"/>
                </a:solidFill>
                <a:latin typeface="Arial"/>
                <a:ea typeface="Arial"/>
                <a:cs typeface="Arial"/>
                <a:sym typeface="Arial"/>
              </a:rPr>
              <a:t>高等学校等</a:t>
            </a:r>
            <a:endParaRPr sz="1517">
              <a:solidFill>
                <a:schemeClr val="dk1"/>
              </a:solidFill>
              <a:latin typeface="Arial"/>
              <a:ea typeface="Arial"/>
              <a:cs typeface="Arial"/>
              <a:sym typeface="Arial"/>
            </a:endParaRPr>
          </a:p>
          <a:p>
            <a:pPr marL="0" marR="0" lvl="0" indent="0" algn="l" rtl="0">
              <a:lnSpc>
                <a:spcPct val="179960"/>
              </a:lnSpc>
              <a:spcBef>
                <a:spcPts val="0"/>
              </a:spcBef>
              <a:spcAft>
                <a:spcPts val="0"/>
              </a:spcAft>
              <a:buNone/>
            </a:pPr>
            <a:r>
              <a:rPr lang="ja-JP" sz="1517">
                <a:solidFill>
                  <a:schemeClr val="dk1"/>
                </a:solidFill>
                <a:latin typeface="Arial"/>
                <a:ea typeface="Arial"/>
                <a:cs typeface="Arial"/>
                <a:sym typeface="Arial"/>
              </a:rPr>
              <a:t>就学支援金制度</a:t>
            </a:r>
            <a:endParaRPr sz="1517" b="1">
              <a:solidFill>
                <a:srgbClr val="444241"/>
              </a:solidFill>
              <a:latin typeface="Arial"/>
              <a:ea typeface="Arial"/>
              <a:cs typeface="Arial"/>
              <a:sym typeface="Arial"/>
            </a:endParaRPr>
          </a:p>
        </p:txBody>
      </p:sp>
      <p:sp>
        <p:nvSpPr>
          <p:cNvPr id="151" name="Google Shape;151;p1"/>
          <p:cNvSpPr txBox="1"/>
          <p:nvPr/>
        </p:nvSpPr>
        <p:spPr>
          <a:xfrm>
            <a:off x="6702390" y="2678688"/>
            <a:ext cx="361724" cy="229999"/>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Arial"/>
                <a:ea typeface="Arial"/>
                <a:cs typeface="Arial"/>
                <a:sym typeface="Arial"/>
              </a:rPr>
              <a:t>01</a:t>
            </a:r>
            <a:endParaRPr/>
          </a:p>
        </p:txBody>
      </p:sp>
      <p:grpSp>
        <p:nvGrpSpPr>
          <p:cNvPr id="152" name="Google Shape;152;p1"/>
          <p:cNvGrpSpPr/>
          <p:nvPr/>
        </p:nvGrpSpPr>
        <p:grpSpPr>
          <a:xfrm>
            <a:off x="6652991" y="2621811"/>
            <a:ext cx="484365" cy="484365"/>
            <a:chOff x="0" y="0"/>
            <a:chExt cx="812800" cy="812800"/>
          </a:xfrm>
        </p:grpSpPr>
        <p:sp>
          <p:nvSpPr>
            <p:cNvPr id="153" name="Google Shape;153;p1"/>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Arial"/>
                <a:ea typeface="Arial"/>
                <a:cs typeface="Arial"/>
                <a:sym typeface="Arial"/>
              </a:endParaRPr>
            </a:p>
          </p:txBody>
        </p:sp>
      </p:grpSp>
      <p:sp>
        <p:nvSpPr>
          <p:cNvPr id="155" name="Google Shape;155;p1"/>
          <p:cNvSpPr txBox="1"/>
          <p:nvPr/>
        </p:nvSpPr>
        <p:spPr>
          <a:xfrm>
            <a:off x="6686415" y="2703457"/>
            <a:ext cx="361724" cy="229999"/>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Arial"/>
                <a:ea typeface="Arial"/>
                <a:cs typeface="Arial"/>
                <a:sym typeface="Arial"/>
              </a:rPr>
              <a:t>10</a:t>
            </a:r>
            <a:endParaRPr sz="1516" b="1">
              <a:solidFill>
                <a:srgbClr val="FFFFFF"/>
              </a:solidFill>
              <a:latin typeface="Arial"/>
              <a:ea typeface="Arial"/>
              <a:cs typeface="Arial"/>
              <a:sym typeface="Arial"/>
            </a:endParaRPr>
          </a:p>
        </p:txBody>
      </p:sp>
      <p:sp>
        <p:nvSpPr>
          <p:cNvPr id="156" name="Google Shape;156;p1"/>
          <p:cNvSpPr/>
          <p:nvPr/>
        </p:nvSpPr>
        <p:spPr>
          <a:xfrm>
            <a:off x="6814175" y="3798489"/>
            <a:ext cx="2515465" cy="727347"/>
          </a:xfrm>
          <a:custGeom>
            <a:avLst/>
            <a:gdLst/>
            <a:ahLst/>
            <a:cxnLst/>
            <a:rect l="l" t="t" r="r" b="b"/>
            <a:pathLst>
              <a:path w="1223094" h="1357543" extrusionOk="0">
                <a:moveTo>
                  <a:pt x="33342" y="0"/>
                </a:moveTo>
                <a:lnTo>
                  <a:pt x="1189752" y="0"/>
                </a:lnTo>
                <a:cubicBezTo>
                  <a:pt x="1198595" y="0"/>
                  <a:pt x="1207076" y="3513"/>
                  <a:pt x="1213328" y="9766"/>
                </a:cubicBezTo>
                <a:cubicBezTo>
                  <a:pt x="1219581" y="16019"/>
                  <a:pt x="1223094" y="24499"/>
                  <a:pt x="1223094" y="33342"/>
                </a:cubicBezTo>
                <a:lnTo>
                  <a:pt x="1223094" y="1324201"/>
                </a:lnTo>
                <a:cubicBezTo>
                  <a:pt x="1223094" y="1342616"/>
                  <a:pt x="1208166" y="1357543"/>
                  <a:pt x="1189752" y="1357543"/>
                </a:cubicBezTo>
                <a:lnTo>
                  <a:pt x="33342" y="1357543"/>
                </a:lnTo>
                <a:cubicBezTo>
                  <a:pt x="14928" y="1357543"/>
                  <a:pt x="0" y="1342616"/>
                  <a:pt x="0" y="1324201"/>
                </a:cubicBezTo>
                <a:lnTo>
                  <a:pt x="0" y="33342"/>
                </a:lnTo>
                <a:cubicBezTo>
                  <a:pt x="0" y="14928"/>
                  <a:pt x="14928" y="0"/>
                  <a:pt x="33342" y="0"/>
                </a:cubicBezTo>
                <a:close/>
              </a:path>
            </a:pathLst>
          </a:custGeom>
          <a:solidFill>
            <a:srgbClr val="FFF8D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975">
              <a:solidFill>
                <a:schemeClr val="dk1"/>
              </a:solidFill>
              <a:latin typeface="Arial"/>
              <a:ea typeface="Arial"/>
              <a:cs typeface="Arial"/>
              <a:sym typeface="Arial"/>
            </a:endParaRPr>
          </a:p>
        </p:txBody>
      </p:sp>
      <p:sp>
        <p:nvSpPr>
          <p:cNvPr id="157" name="Google Shape;157;p1"/>
          <p:cNvSpPr txBox="1"/>
          <p:nvPr/>
        </p:nvSpPr>
        <p:spPr>
          <a:xfrm>
            <a:off x="7112930" y="3951112"/>
            <a:ext cx="1389720" cy="287707"/>
          </a:xfrm>
          <a:prstGeom prst="rect">
            <a:avLst/>
          </a:prstGeom>
          <a:noFill/>
          <a:ln>
            <a:noFill/>
          </a:ln>
        </p:spPr>
        <p:txBody>
          <a:bodyPr spcFirstLastPara="1" wrap="square" lIns="0" tIns="0" rIns="0" bIns="0" anchor="t" anchorCtr="0">
            <a:spAutoFit/>
          </a:bodyPr>
          <a:lstStyle/>
          <a:p>
            <a:pPr marL="0" marR="0" lvl="0" indent="0" algn="ctr" rtl="0">
              <a:lnSpc>
                <a:spcPct val="179960"/>
              </a:lnSpc>
              <a:spcBef>
                <a:spcPts val="0"/>
              </a:spcBef>
              <a:spcAft>
                <a:spcPts val="0"/>
              </a:spcAft>
              <a:buNone/>
            </a:pPr>
            <a:r>
              <a:rPr lang="ja-JP" sz="1517">
                <a:solidFill>
                  <a:schemeClr val="dk1"/>
                </a:solidFill>
                <a:latin typeface="Arial"/>
                <a:ea typeface="Arial"/>
                <a:cs typeface="Arial"/>
                <a:sym typeface="Arial"/>
              </a:rPr>
              <a:t>奨学金制度</a:t>
            </a:r>
            <a:endParaRPr sz="1517" b="1">
              <a:solidFill>
                <a:srgbClr val="444241"/>
              </a:solidFill>
              <a:latin typeface="Arial"/>
              <a:ea typeface="Arial"/>
              <a:cs typeface="Arial"/>
              <a:sym typeface="Arial"/>
            </a:endParaRPr>
          </a:p>
        </p:txBody>
      </p:sp>
      <p:grpSp>
        <p:nvGrpSpPr>
          <p:cNvPr id="158" name="Google Shape;158;p1"/>
          <p:cNvGrpSpPr/>
          <p:nvPr/>
        </p:nvGrpSpPr>
        <p:grpSpPr>
          <a:xfrm>
            <a:off x="6600131" y="3729050"/>
            <a:ext cx="484365" cy="484365"/>
            <a:chOff x="0" y="0"/>
            <a:chExt cx="812800" cy="812800"/>
          </a:xfrm>
        </p:grpSpPr>
        <p:sp>
          <p:nvSpPr>
            <p:cNvPr id="159" name="Google Shape;159;p1"/>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Arial"/>
                <a:ea typeface="Arial"/>
                <a:cs typeface="Arial"/>
                <a:sym typeface="Arial"/>
              </a:endParaRPr>
            </a:p>
          </p:txBody>
        </p:sp>
      </p:grpSp>
      <p:sp>
        <p:nvSpPr>
          <p:cNvPr id="161" name="Google Shape;161;p1"/>
          <p:cNvSpPr txBox="1"/>
          <p:nvPr/>
        </p:nvSpPr>
        <p:spPr>
          <a:xfrm>
            <a:off x="6633554" y="3810696"/>
            <a:ext cx="361724" cy="229999"/>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Arial"/>
                <a:ea typeface="Arial"/>
                <a:cs typeface="Arial"/>
                <a:sym typeface="Arial"/>
              </a:rPr>
              <a:t>11</a:t>
            </a:r>
            <a:endParaRPr sz="1516" b="1">
              <a:solidFill>
                <a:srgbClr val="FFFFFF"/>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pic>
        <p:nvPicPr>
          <p:cNvPr id="4" name="Google Shape;90;g31e704025fc_0_74">
            <a:extLst>
              <a:ext uri="{FF2B5EF4-FFF2-40B4-BE49-F238E27FC236}">
                <a16:creationId xmlns:a16="http://schemas.microsoft.com/office/drawing/2014/main" id="{03625BF2-C8B0-F733-4706-B61B43D1A98D}"/>
              </a:ext>
            </a:extLst>
          </p:cNvPr>
          <p:cNvPicPr preferRelativeResize="0"/>
          <p:nvPr/>
        </p:nvPicPr>
        <p:blipFill rotWithShape="1">
          <a:blip r:embed="rId3">
            <a:alphaModFix/>
          </a:blip>
          <a:srcRect/>
          <a:stretch/>
        </p:blipFill>
        <p:spPr>
          <a:xfrm rot="10800000" flipH="1">
            <a:off x="-24982" y="614538"/>
            <a:ext cx="6674260" cy="657809"/>
          </a:xfrm>
          <a:prstGeom prst="rect">
            <a:avLst/>
          </a:prstGeom>
          <a:noFill/>
          <a:ln>
            <a:noFill/>
          </a:ln>
        </p:spPr>
      </p:pic>
      <p:cxnSp>
        <p:nvCxnSpPr>
          <p:cNvPr id="169" name="Google Shape;169;p2"/>
          <p:cNvCxnSpPr/>
          <p:nvPr/>
        </p:nvCxnSpPr>
        <p:spPr>
          <a:xfrm>
            <a:off x="563395" y="1504037"/>
            <a:ext cx="8947379" cy="0"/>
          </a:xfrm>
          <a:prstGeom prst="straightConnector1">
            <a:avLst/>
          </a:prstGeom>
          <a:noFill/>
          <a:ln w="28575" cap="flat" cmpd="sng">
            <a:solidFill>
              <a:srgbClr val="FF914D"/>
            </a:solidFill>
            <a:prstDash val="solid"/>
            <a:round/>
            <a:headEnd type="none" w="sm" len="sm"/>
            <a:tailEnd type="none" w="sm" len="sm"/>
          </a:ln>
        </p:spPr>
      </p:cxnSp>
      <p:sp>
        <p:nvSpPr>
          <p:cNvPr id="170" name="Google Shape;170;p2"/>
          <p:cNvSpPr txBox="1"/>
          <p:nvPr/>
        </p:nvSpPr>
        <p:spPr>
          <a:xfrm>
            <a:off x="723466" y="708861"/>
            <a:ext cx="3283436" cy="517065"/>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ja-JP" sz="2400" dirty="0">
                <a:solidFill>
                  <a:schemeClr val="accent2"/>
                </a:solidFill>
                <a:latin typeface="Arial"/>
                <a:ea typeface="Arial"/>
                <a:cs typeface="Arial"/>
                <a:sym typeface="Arial"/>
              </a:rPr>
              <a:t>児童手当　取得条件</a:t>
            </a:r>
            <a:endParaRPr sz="2400" b="1" dirty="0">
              <a:solidFill>
                <a:schemeClr val="accent2"/>
              </a:solidFill>
              <a:latin typeface="Arial"/>
              <a:ea typeface="Arial"/>
              <a:cs typeface="Arial"/>
              <a:sym typeface="Arial"/>
            </a:endParaRPr>
          </a:p>
        </p:txBody>
      </p:sp>
      <p:grpSp>
        <p:nvGrpSpPr>
          <p:cNvPr id="171" name="Google Shape;171;p2"/>
          <p:cNvGrpSpPr/>
          <p:nvPr/>
        </p:nvGrpSpPr>
        <p:grpSpPr>
          <a:xfrm>
            <a:off x="235874" y="700191"/>
            <a:ext cx="484365" cy="484365"/>
            <a:chOff x="0" y="0"/>
            <a:chExt cx="812800" cy="812800"/>
          </a:xfrm>
        </p:grpSpPr>
        <p:sp>
          <p:nvSpPr>
            <p:cNvPr id="172" name="Google Shape;172;p2"/>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Arial"/>
                <a:ea typeface="Arial"/>
                <a:cs typeface="Arial"/>
                <a:sym typeface="Arial"/>
              </a:endParaRPr>
            </a:p>
          </p:txBody>
        </p:sp>
      </p:grpSp>
      <p:sp>
        <p:nvSpPr>
          <p:cNvPr id="174" name="Google Shape;174;p2"/>
          <p:cNvSpPr txBox="1"/>
          <p:nvPr/>
        </p:nvSpPr>
        <p:spPr>
          <a:xfrm>
            <a:off x="314183" y="800625"/>
            <a:ext cx="361724" cy="229999"/>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dirty="0">
                <a:solidFill>
                  <a:srgbClr val="FFFFFF"/>
                </a:solidFill>
                <a:latin typeface="Arial"/>
                <a:ea typeface="Arial"/>
                <a:cs typeface="Arial"/>
                <a:sym typeface="Arial"/>
              </a:rPr>
              <a:t>01</a:t>
            </a:r>
            <a:endParaRPr dirty="0"/>
          </a:p>
        </p:txBody>
      </p:sp>
      <p:sp>
        <p:nvSpPr>
          <p:cNvPr id="175" name="Google Shape;175;p2"/>
          <p:cNvSpPr txBox="1"/>
          <p:nvPr/>
        </p:nvSpPr>
        <p:spPr>
          <a:xfrm>
            <a:off x="583627" y="3874862"/>
            <a:ext cx="8202564" cy="12156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000" dirty="0">
                <a:solidFill>
                  <a:srgbClr val="222222"/>
                </a:solidFill>
                <a:latin typeface="Arial"/>
                <a:ea typeface="Arial"/>
                <a:cs typeface="Arial"/>
                <a:sym typeface="Arial"/>
              </a:rPr>
              <a:t>令和5年12月22日に閣議決定された「こども未来戦略」 に基づき、令和6年10月分の児童手当から制度内容が下記のとおり変更となります。</a:t>
            </a:r>
            <a:endParaRPr sz="2000" dirty="0"/>
          </a:p>
          <a:p>
            <a:pPr marL="0" marR="0" lvl="0" indent="-48133" algn="l" rtl="0">
              <a:spcBef>
                <a:spcPts val="0"/>
              </a:spcBef>
              <a:spcAft>
                <a:spcPts val="0"/>
              </a:spcAft>
              <a:buClr>
                <a:srgbClr val="222222"/>
              </a:buClr>
              <a:buSzPts val="758"/>
              <a:buFont typeface="Calibri"/>
              <a:buAutoNum type="arabicPeriod"/>
            </a:pPr>
            <a:r>
              <a:rPr lang="ja-JP" sz="1000" dirty="0">
                <a:solidFill>
                  <a:srgbClr val="222222"/>
                </a:solidFill>
                <a:latin typeface="Arial"/>
                <a:ea typeface="Arial"/>
                <a:cs typeface="Arial"/>
                <a:sym typeface="Arial"/>
              </a:rPr>
              <a:t>支給対象となる子どもの年齢を「中学校修了まで（15歳年度末まで）」から「高校生年代（18歳年度末まで）」に延長</a:t>
            </a:r>
            <a:endParaRPr sz="2000" dirty="0"/>
          </a:p>
          <a:p>
            <a:pPr marL="0" marR="0" lvl="0" indent="-48133" algn="l" rtl="0">
              <a:spcBef>
                <a:spcPts val="0"/>
              </a:spcBef>
              <a:spcAft>
                <a:spcPts val="0"/>
              </a:spcAft>
              <a:buClr>
                <a:srgbClr val="222222"/>
              </a:buClr>
              <a:buSzPts val="758"/>
              <a:buFont typeface="Calibri"/>
              <a:buAutoNum type="arabicPeriod"/>
            </a:pPr>
            <a:r>
              <a:rPr lang="ja-JP" sz="1000" dirty="0">
                <a:solidFill>
                  <a:srgbClr val="222222"/>
                </a:solidFill>
                <a:latin typeface="Arial"/>
                <a:ea typeface="Arial"/>
                <a:cs typeface="Arial"/>
                <a:sym typeface="Arial"/>
              </a:rPr>
              <a:t>所得制限の撤廃</a:t>
            </a:r>
            <a:endParaRPr sz="2000" dirty="0"/>
          </a:p>
          <a:p>
            <a:pPr marL="0" marR="0" lvl="0" indent="-48133" algn="l" rtl="0">
              <a:spcBef>
                <a:spcPts val="0"/>
              </a:spcBef>
              <a:spcAft>
                <a:spcPts val="0"/>
              </a:spcAft>
              <a:buClr>
                <a:srgbClr val="222222"/>
              </a:buClr>
              <a:buSzPts val="758"/>
              <a:buFont typeface="Calibri"/>
              <a:buAutoNum type="arabicPeriod"/>
            </a:pPr>
            <a:r>
              <a:rPr lang="ja-JP" sz="1000" dirty="0">
                <a:solidFill>
                  <a:srgbClr val="222222"/>
                </a:solidFill>
                <a:latin typeface="Arial"/>
                <a:ea typeface="Arial"/>
                <a:cs typeface="Arial"/>
                <a:sym typeface="Arial"/>
              </a:rPr>
              <a:t>第3子以降の手当月額を15,000円から30,000円に増額</a:t>
            </a:r>
            <a:endParaRPr sz="2000" dirty="0"/>
          </a:p>
          <a:p>
            <a:pPr marL="0" marR="0" lvl="0" indent="-48133" algn="l" rtl="0">
              <a:spcBef>
                <a:spcPts val="0"/>
              </a:spcBef>
              <a:spcAft>
                <a:spcPts val="0"/>
              </a:spcAft>
              <a:buClr>
                <a:srgbClr val="222222"/>
              </a:buClr>
              <a:buSzPts val="758"/>
              <a:buFont typeface="Calibri"/>
              <a:buAutoNum type="arabicPeriod"/>
            </a:pPr>
            <a:r>
              <a:rPr lang="ja-JP" sz="1000" dirty="0">
                <a:solidFill>
                  <a:srgbClr val="222222"/>
                </a:solidFill>
                <a:latin typeface="Arial"/>
                <a:ea typeface="Arial"/>
                <a:cs typeface="Arial"/>
                <a:sym typeface="Arial"/>
              </a:rPr>
              <a:t>第3子以降加算のカウント対象となる子どもの年齢を「18歳年度末まで」から「22歳年度末まで」に延長</a:t>
            </a:r>
            <a:endParaRPr sz="2000" dirty="0"/>
          </a:p>
          <a:p>
            <a:pPr marL="0" marR="0" lvl="0" indent="-48133" algn="l" rtl="0">
              <a:spcBef>
                <a:spcPts val="0"/>
              </a:spcBef>
              <a:spcAft>
                <a:spcPts val="0"/>
              </a:spcAft>
              <a:buClr>
                <a:srgbClr val="222222"/>
              </a:buClr>
              <a:buSzPts val="758"/>
              <a:buFont typeface="Calibri"/>
              <a:buAutoNum type="arabicPeriod"/>
            </a:pPr>
            <a:r>
              <a:rPr lang="ja-JP" sz="1000" dirty="0">
                <a:solidFill>
                  <a:srgbClr val="222222"/>
                </a:solidFill>
                <a:latin typeface="Arial"/>
                <a:ea typeface="Arial"/>
                <a:cs typeface="Arial"/>
                <a:sym typeface="Arial"/>
              </a:rPr>
              <a:t>支払回数を年3回から隔月の年6回に増加</a:t>
            </a:r>
            <a:endParaRPr sz="2000" dirty="0"/>
          </a:p>
          <a:p>
            <a:pPr marL="0" marR="0" lvl="0" indent="0" algn="l" rtl="0">
              <a:spcBef>
                <a:spcPts val="0"/>
              </a:spcBef>
              <a:spcAft>
                <a:spcPts val="0"/>
              </a:spcAft>
              <a:buNone/>
            </a:pPr>
            <a:endParaRPr sz="1000" dirty="0">
              <a:solidFill>
                <a:schemeClr val="dk1"/>
              </a:solidFill>
              <a:latin typeface="Arial"/>
              <a:ea typeface="Arial"/>
              <a:cs typeface="Arial"/>
              <a:sym typeface="Arial"/>
            </a:endParaRPr>
          </a:p>
        </p:txBody>
      </p:sp>
      <p:sp>
        <p:nvSpPr>
          <p:cNvPr id="176" name="Google Shape;176;p2"/>
          <p:cNvSpPr txBox="1"/>
          <p:nvPr/>
        </p:nvSpPr>
        <p:spPr>
          <a:xfrm>
            <a:off x="3944477" y="948428"/>
            <a:ext cx="2185214" cy="24237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975">
                <a:solidFill>
                  <a:schemeClr val="dk1"/>
                </a:solidFill>
                <a:latin typeface="Arial"/>
                <a:ea typeface="Arial"/>
                <a:cs typeface="Arial"/>
                <a:sym typeface="Arial"/>
              </a:rPr>
              <a:t>※令和６年１０月分からの制度内容</a:t>
            </a:r>
            <a:endParaRPr sz="975">
              <a:solidFill>
                <a:schemeClr val="dk1"/>
              </a:solidFill>
              <a:latin typeface="Arial"/>
              <a:ea typeface="Arial"/>
              <a:cs typeface="Arial"/>
              <a:sym typeface="Arial"/>
            </a:endParaRPr>
          </a:p>
        </p:txBody>
      </p:sp>
      <p:graphicFrame>
        <p:nvGraphicFramePr>
          <p:cNvPr id="177" name="Google Shape;177;p2"/>
          <p:cNvGraphicFramePr/>
          <p:nvPr>
            <p:extLst>
              <p:ext uri="{D42A27DB-BD31-4B8C-83A1-F6EECF244321}">
                <p14:modId xmlns:p14="http://schemas.microsoft.com/office/powerpoint/2010/main" val="589098439"/>
              </p:ext>
            </p:extLst>
          </p:nvPr>
        </p:nvGraphicFramePr>
        <p:xfrm>
          <a:off x="531358" y="1695524"/>
          <a:ext cx="5710416" cy="1662037"/>
        </p:xfrm>
        <a:graphic>
          <a:graphicData uri="http://schemas.openxmlformats.org/drawingml/2006/table">
            <a:tbl>
              <a:tblPr firstRow="1" bandRow="1">
                <a:noFill/>
                <a:tableStyleId>{E6F4E371-319D-439C-95D4-FED0BF9C598E}</a:tableStyleId>
              </a:tblPr>
              <a:tblGrid>
                <a:gridCol w="1225580">
                  <a:extLst>
                    <a:ext uri="{9D8B030D-6E8A-4147-A177-3AD203B41FA5}">
                      <a16:colId xmlns:a16="http://schemas.microsoft.com/office/drawing/2014/main" val="20000"/>
                    </a:ext>
                  </a:extLst>
                </a:gridCol>
                <a:gridCol w="1260055">
                  <a:extLst>
                    <a:ext uri="{9D8B030D-6E8A-4147-A177-3AD203B41FA5}">
                      <a16:colId xmlns:a16="http://schemas.microsoft.com/office/drawing/2014/main" val="20001"/>
                    </a:ext>
                  </a:extLst>
                </a:gridCol>
                <a:gridCol w="1220682">
                  <a:extLst>
                    <a:ext uri="{9D8B030D-6E8A-4147-A177-3AD203B41FA5}">
                      <a16:colId xmlns:a16="http://schemas.microsoft.com/office/drawing/2014/main" val="20002"/>
                    </a:ext>
                  </a:extLst>
                </a:gridCol>
                <a:gridCol w="2004099">
                  <a:extLst>
                    <a:ext uri="{9D8B030D-6E8A-4147-A177-3AD203B41FA5}">
                      <a16:colId xmlns:a16="http://schemas.microsoft.com/office/drawing/2014/main" val="20003"/>
                    </a:ext>
                  </a:extLst>
                </a:gridCol>
              </a:tblGrid>
              <a:tr h="336769">
                <a:tc>
                  <a:txBody>
                    <a:bodyPr/>
                    <a:lstStyle/>
                    <a:p>
                      <a:pPr marL="0" marR="0" lvl="0" indent="0" algn="l" rtl="0">
                        <a:spcBef>
                          <a:spcPts val="0"/>
                        </a:spcBef>
                        <a:spcAft>
                          <a:spcPts val="0"/>
                        </a:spcAft>
                        <a:buNone/>
                      </a:pPr>
                      <a:endParaRPr sz="1200">
                        <a:latin typeface="Arial"/>
                        <a:ea typeface="Arial"/>
                        <a:cs typeface="Arial"/>
                        <a:sym typeface="Arial"/>
                      </a:endParaRPr>
                    </a:p>
                  </a:txBody>
                  <a:tcPr marL="61850" marR="61850" marT="30925" marB="30925"/>
                </a:tc>
                <a:tc>
                  <a:txBody>
                    <a:bodyPr/>
                    <a:lstStyle/>
                    <a:p>
                      <a:pPr marL="0" marR="0" lvl="0" indent="0" algn="l" rtl="0">
                        <a:spcBef>
                          <a:spcPts val="0"/>
                        </a:spcBef>
                        <a:spcAft>
                          <a:spcPts val="0"/>
                        </a:spcAft>
                        <a:buNone/>
                      </a:pPr>
                      <a:r>
                        <a:rPr lang="ja-JP" sz="1200">
                          <a:latin typeface="Arial"/>
                          <a:ea typeface="Arial"/>
                          <a:cs typeface="Arial"/>
                          <a:sym typeface="Arial"/>
                        </a:rPr>
                        <a:t>年齢</a:t>
                      </a:r>
                      <a:endParaRPr sz="1200">
                        <a:latin typeface="Arial"/>
                        <a:ea typeface="Arial"/>
                        <a:cs typeface="Arial"/>
                        <a:sym typeface="Arial"/>
                      </a:endParaRPr>
                    </a:p>
                  </a:txBody>
                  <a:tcPr marL="61850" marR="61850" marT="30925" marB="30925"/>
                </a:tc>
                <a:tc>
                  <a:txBody>
                    <a:bodyPr/>
                    <a:lstStyle/>
                    <a:p>
                      <a:pPr marL="0" marR="0" lvl="0" indent="0" algn="l" rtl="0">
                        <a:spcBef>
                          <a:spcPts val="0"/>
                        </a:spcBef>
                        <a:spcAft>
                          <a:spcPts val="0"/>
                        </a:spcAft>
                        <a:buNone/>
                      </a:pPr>
                      <a:endParaRPr sz="1200" dirty="0">
                        <a:latin typeface="Arial"/>
                        <a:ea typeface="Arial"/>
                        <a:cs typeface="Arial"/>
                        <a:sym typeface="Arial"/>
                      </a:endParaRPr>
                    </a:p>
                  </a:txBody>
                  <a:tcPr marL="61850" marR="61850" marT="30925" marB="30925"/>
                </a:tc>
                <a:tc>
                  <a:txBody>
                    <a:bodyPr/>
                    <a:lstStyle/>
                    <a:p>
                      <a:pPr marL="0" marR="0" lvl="0" indent="0" algn="l" rtl="0">
                        <a:spcBef>
                          <a:spcPts val="0"/>
                        </a:spcBef>
                        <a:spcAft>
                          <a:spcPts val="0"/>
                        </a:spcAft>
                        <a:buNone/>
                      </a:pPr>
                      <a:r>
                        <a:rPr lang="ja-JP" sz="1200">
                          <a:latin typeface="Arial"/>
                          <a:ea typeface="Arial"/>
                          <a:cs typeface="Arial"/>
                          <a:sym typeface="Arial"/>
                        </a:rPr>
                        <a:t>手当月額 </a:t>
                      </a:r>
                      <a:endParaRPr sz="1200">
                        <a:latin typeface="Arial"/>
                        <a:ea typeface="Arial"/>
                        <a:cs typeface="Arial"/>
                        <a:sym typeface="Arial"/>
                      </a:endParaRPr>
                    </a:p>
                  </a:txBody>
                  <a:tcPr marL="61850" marR="61850" marT="30925" marB="30925"/>
                </a:tc>
                <a:extLst>
                  <a:ext uri="{0D108BD9-81ED-4DB2-BD59-A6C34878D82A}">
                    <a16:rowId xmlns:a16="http://schemas.microsoft.com/office/drawing/2014/main" val="10000"/>
                  </a:ext>
                </a:extLst>
              </a:tr>
              <a:tr h="336769">
                <a:tc rowSpan="4">
                  <a:txBody>
                    <a:bodyPr/>
                    <a:lstStyle/>
                    <a:p>
                      <a:pPr marL="0" marR="0" lvl="0" indent="0" algn="ctr" rtl="0">
                        <a:spcBef>
                          <a:spcPts val="0"/>
                        </a:spcBef>
                        <a:spcAft>
                          <a:spcPts val="0"/>
                        </a:spcAft>
                        <a:buNone/>
                      </a:pPr>
                      <a:r>
                        <a:rPr lang="ja-JP" sz="1200">
                          <a:latin typeface="Arial"/>
                          <a:ea typeface="Arial"/>
                          <a:cs typeface="Arial"/>
                          <a:sym typeface="Arial"/>
                        </a:rPr>
                        <a:t>所得制限なし</a:t>
                      </a:r>
                      <a:endParaRPr/>
                    </a:p>
                  </a:txBody>
                  <a:tcPr marL="61850" marR="61850" marT="30925" marB="30925" anchor="ctr"/>
                </a:tc>
                <a:tc rowSpan="2">
                  <a:txBody>
                    <a:bodyPr/>
                    <a:lstStyle/>
                    <a:p>
                      <a:pPr marL="0" marR="0" lvl="0" indent="0" algn="l" rtl="0">
                        <a:spcBef>
                          <a:spcPts val="0"/>
                        </a:spcBef>
                        <a:spcAft>
                          <a:spcPts val="0"/>
                        </a:spcAft>
                        <a:buNone/>
                      </a:pPr>
                      <a:r>
                        <a:rPr lang="ja-JP" sz="1200">
                          <a:latin typeface="Arial"/>
                          <a:ea typeface="Arial"/>
                          <a:cs typeface="Arial"/>
                          <a:sym typeface="Arial"/>
                        </a:rPr>
                        <a:t>３歳未満</a:t>
                      </a:r>
                      <a:endParaRPr sz="1200">
                        <a:latin typeface="Arial"/>
                        <a:ea typeface="Arial"/>
                        <a:cs typeface="Arial"/>
                        <a:sym typeface="Arial"/>
                      </a:endParaRPr>
                    </a:p>
                  </a:txBody>
                  <a:tcPr marL="61850" marR="61850" marT="30925" marB="30925" anchor="ctr"/>
                </a:tc>
                <a:tc>
                  <a:txBody>
                    <a:bodyPr/>
                    <a:lstStyle/>
                    <a:p>
                      <a:pPr marL="0" marR="0" lvl="0" indent="0" algn="l" rtl="0">
                        <a:spcBef>
                          <a:spcPts val="0"/>
                        </a:spcBef>
                        <a:spcAft>
                          <a:spcPts val="0"/>
                        </a:spcAft>
                        <a:buNone/>
                      </a:pPr>
                      <a:r>
                        <a:rPr lang="ja-JP" sz="1200">
                          <a:latin typeface="Arial"/>
                          <a:ea typeface="Arial"/>
                          <a:cs typeface="Arial"/>
                          <a:sym typeface="Arial"/>
                        </a:rPr>
                        <a:t>第１子、第２子</a:t>
                      </a:r>
                      <a:endParaRPr sz="1200">
                        <a:latin typeface="Arial"/>
                        <a:ea typeface="Arial"/>
                        <a:cs typeface="Arial"/>
                        <a:sym typeface="Arial"/>
                      </a:endParaRPr>
                    </a:p>
                  </a:txBody>
                  <a:tcPr marL="61850" marR="61850" marT="30925" marB="30925"/>
                </a:tc>
                <a:tc>
                  <a:txBody>
                    <a:bodyPr/>
                    <a:lstStyle/>
                    <a:p>
                      <a:pPr marL="0" marR="0" lvl="0" indent="0" algn="l" rtl="0">
                        <a:spcBef>
                          <a:spcPts val="0"/>
                        </a:spcBef>
                        <a:spcAft>
                          <a:spcPts val="0"/>
                        </a:spcAft>
                        <a:buNone/>
                      </a:pPr>
                      <a:r>
                        <a:rPr lang="ja-JP" sz="1200">
                          <a:latin typeface="Arial"/>
                          <a:ea typeface="Arial"/>
                          <a:cs typeface="Arial"/>
                          <a:sym typeface="Arial"/>
                        </a:rPr>
                        <a:t>１５，０００円</a:t>
                      </a:r>
                      <a:endParaRPr sz="1200">
                        <a:latin typeface="Arial"/>
                        <a:ea typeface="Arial"/>
                        <a:cs typeface="Arial"/>
                        <a:sym typeface="Arial"/>
                      </a:endParaRPr>
                    </a:p>
                  </a:txBody>
                  <a:tcPr marL="61850" marR="61850" marT="30925" marB="30925"/>
                </a:tc>
                <a:extLst>
                  <a:ext uri="{0D108BD9-81ED-4DB2-BD59-A6C34878D82A}">
                    <a16:rowId xmlns:a16="http://schemas.microsoft.com/office/drawing/2014/main" val="10001"/>
                  </a:ext>
                </a:extLst>
              </a:tr>
              <a:tr h="336769">
                <a:tc vMerge="1">
                  <a:txBody>
                    <a:bodyPr/>
                    <a:lstStyle/>
                    <a:p>
                      <a:endParaRPr lang="ja-JP"/>
                    </a:p>
                  </a:txBody>
                  <a:tcPr/>
                </a:tc>
                <a:tc vMerge="1">
                  <a:txBody>
                    <a:bodyPr/>
                    <a:lstStyle/>
                    <a:p>
                      <a:endParaRPr lang="ja-JP"/>
                    </a:p>
                  </a:txBody>
                  <a:tcPr/>
                </a:tc>
                <a:tc>
                  <a:txBody>
                    <a:bodyPr/>
                    <a:lstStyle/>
                    <a:p>
                      <a:pPr marL="0" marR="0" lvl="0" indent="0" algn="l" rtl="0">
                        <a:spcBef>
                          <a:spcPts val="0"/>
                        </a:spcBef>
                        <a:spcAft>
                          <a:spcPts val="0"/>
                        </a:spcAft>
                        <a:buNone/>
                      </a:pPr>
                      <a:r>
                        <a:rPr lang="ja-JP" sz="1200">
                          <a:latin typeface="Arial"/>
                          <a:ea typeface="Arial"/>
                          <a:cs typeface="Arial"/>
                          <a:sym typeface="Arial"/>
                        </a:rPr>
                        <a:t>第３子以降 </a:t>
                      </a:r>
                      <a:endParaRPr sz="1200">
                        <a:latin typeface="Arial"/>
                        <a:ea typeface="Arial"/>
                        <a:cs typeface="Arial"/>
                        <a:sym typeface="Arial"/>
                      </a:endParaRPr>
                    </a:p>
                  </a:txBody>
                  <a:tcPr marL="61850" marR="61850" marT="30925" marB="30925"/>
                </a:tc>
                <a:tc>
                  <a:txBody>
                    <a:bodyPr/>
                    <a:lstStyle/>
                    <a:p>
                      <a:pPr marL="0" marR="0" lvl="0" indent="0" algn="l" rtl="0">
                        <a:spcBef>
                          <a:spcPts val="0"/>
                        </a:spcBef>
                        <a:spcAft>
                          <a:spcPts val="0"/>
                        </a:spcAft>
                        <a:buNone/>
                      </a:pPr>
                      <a:r>
                        <a:rPr lang="ja-JP" sz="1200">
                          <a:latin typeface="Arial"/>
                          <a:ea typeface="Arial"/>
                          <a:cs typeface="Arial"/>
                          <a:sym typeface="Arial"/>
                        </a:rPr>
                        <a:t>３０，０００円 </a:t>
                      </a:r>
                      <a:endParaRPr sz="1200">
                        <a:latin typeface="Arial"/>
                        <a:ea typeface="Arial"/>
                        <a:cs typeface="Arial"/>
                        <a:sym typeface="Arial"/>
                      </a:endParaRPr>
                    </a:p>
                  </a:txBody>
                  <a:tcPr marL="61850" marR="61850" marT="30925" marB="30925"/>
                </a:tc>
                <a:extLst>
                  <a:ext uri="{0D108BD9-81ED-4DB2-BD59-A6C34878D82A}">
                    <a16:rowId xmlns:a16="http://schemas.microsoft.com/office/drawing/2014/main" val="10002"/>
                  </a:ext>
                </a:extLst>
              </a:tr>
              <a:tr h="314961">
                <a:tc vMerge="1">
                  <a:txBody>
                    <a:bodyPr/>
                    <a:lstStyle/>
                    <a:p>
                      <a:endParaRPr lang="ja-JP"/>
                    </a:p>
                  </a:txBody>
                  <a:tcPr/>
                </a:tc>
                <a:tc rowSpan="2">
                  <a:txBody>
                    <a:bodyPr/>
                    <a:lstStyle/>
                    <a:p>
                      <a:pPr marL="0" marR="0" lvl="0" indent="0" algn="l" rtl="0">
                        <a:spcBef>
                          <a:spcPts val="0"/>
                        </a:spcBef>
                        <a:spcAft>
                          <a:spcPts val="0"/>
                        </a:spcAft>
                        <a:buNone/>
                      </a:pPr>
                      <a:r>
                        <a:rPr lang="ja-JP" sz="1200">
                          <a:latin typeface="Arial"/>
                          <a:ea typeface="Arial"/>
                          <a:cs typeface="Arial"/>
                          <a:sym typeface="Arial"/>
                        </a:rPr>
                        <a:t>３歳〜１８歳年度末まで </a:t>
                      </a:r>
                      <a:endParaRPr sz="1200">
                        <a:latin typeface="Arial"/>
                        <a:ea typeface="Arial"/>
                        <a:cs typeface="Arial"/>
                        <a:sym typeface="Arial"/>
                      </a:endParaRPr>
                    </a:p>
                  </a:txBody>
                  <a:tcPr marL="61850" marR="61850" marT="30925" marB="30925" anchor="ctr"/>
                </a:tc>
                <a:tc>
                  <a:txBody>
                    <a:bodyPr/>
                    <a:lstStyle/>
                    <a:p>
                      <a:pPr marL="0" marR="0" lvl="0" indent="0" algn="l" rtl="0">
                        <a:spcBef>
                          <a:spcPts val="0"/>
                        </a:spcBef>
                        <a:spcAft>
                          <a:spcPts val="0"/>
                        </a:spcAft>
                        <a:buNone/>
                      </a:pPr>
                      <a:r>
                        <a:rPr lang="ja-JP" sz="1200">
                          <a:latin typeface="Arial"/>
                          <a:ea typeface="Arial"/>
                          <a:cs typeface="Arial"/>
                          <a:sym typeface="Arial"/>
                        </a:rPr>
                        <a:t>第１子、第２子</a:t>
                      </a:r>
                      <a:endParaRPr sz="1200">
                        <a:latin typeface="Arial"/>
                        <a:ea typeface="Arial"/>
                        <a:cs typeface="Arial"/>
                        <a:sym typeface="Arial"/>
                      </a:endParaRPr>
                    </a:p>
                  </a:txBody>
                  <a:tcPr marL="61850" marR="61850" marT="30925" marB="30925"/>
                </a:tc>
                <a:tc>
                  <a:txBody>
                    <a:bodyPr/>
                    <a:lstStyle/>
                    <a:p>
                      <a:pPr marL="0" marR="0" lvl="0" indent="0" algn="l" rtl="0">
                        <a:spcBef>
                          <a:spcPts val="0"/>
                        </a:spcBef>
                        <a:spcAft>
                          <a:spcPts val="0"/>
                        </a:spcAft>
                        <a:buNone/>
                      </a:pPr>
                      <a:r>
                        <a:rPr lang="ja-JP" sz="1200">
                          <a:latin typeface="Arial"/>
                          <a:ea typeface="Arial"/>
                          <a:cs typeface="Arial"/>
                          <a:sym typeface="Arial"/>
                        </a:rPr>
                        <a:t>１０，０００円</a:t>
                      </a:r>
                      <a:endParaRPr sz="1200">
                        <a:latin typeface="Arial"/>
                        <a:ea typeface="Arial"/>
                        <a:cs typeface="Arial"/>
                        <a:sym typeface="Arial"/>
                      </a:endParaRPr>
                    </a:p>
                  </a:txBody>
                  <a:tcPr marL="61850" marR="61850" marT="30925" marB="30925"/>
                </a:tc>
                <a:extLst>
                  <a:ext uri="{0D108BD9-81ED-4DB2-BD59-A6C34878D82A}">
                    <a16:rowId xmlns:a16="http://schemas.microsoft.com/office/drawing/2014/main" val="10003"/>
                  </a:ext>
                </a:extLst>
              </a:tr>
              <a:tr h="336769">
                <a:tc vMerge="1">
                  <a:txBody>
                    <a:bodyPr/>
                    <a:lstStyle/>
                    <a:p>
                      <a:endParaRPr lang="ja-JP"/>
                    </a:p>
                  </a:txBody>
                  <a:tcPr/>
                </a:tc>
                <a:tc vMerge="1">
                  <a:txBody>
                    <a:bodyPr/>
                    <a:lstStyle/>
                    <a:p>
                      <a:endParaRPr lang="ja-JP"/>
                    </a:p>
                  </a:txBody>
                  <a:tcPr/>
                </a:tc>
                <a:tc>
                  <a:txBody>
                    <a:bodyPr/>
                    <a:lstStyle/>
                    <a:p>
                      <a:pPr marL="0" marR="0" lvl="0" indent="0" algn="l" rtl="0">
                        <a:spcBef>
                          <a:spcPts val="0"/>
                        </a:spcBef>
                        <a:spcAft>
                          <a:spcPts val="0"/>
                        </a:spcAft>
                        <a:buNone/>
                      </a:pPr>
                      <a:r>
                        <a:rPr lang="ja-JP" sz="1200">
                          <a:latin typeface="Arial"/>
                          <a:ea typeface="Arial"/>
                          <a:cs typeface="Arial"/>
                          <a:sym typeface="Arial"/>
                        </a:rPr>
                        <a:t>第３子以降</a:t>
                      </a:r>
                      <a:endParaRPr sz="1200">
                        <a:latin typeface="Arial"/>
                        <a:ea typeface="Arial"/>
                        <a:cs typeface="Arial"/>
                        <a:sym typeface="Arial"/>
                      </a:endParaRPr>
                    </a:p>
                  </a:txBody>
                  <a:tcPr marL="61850" marR="61850" marT="30925" marB="30925"/>
                </a:tc>
                <a:tc>
                  <a:txBody>
                    <a:bodyPr/>
                    <a:lstStyle/>
                    <a:p>
                      <a:pPr marL="0" marR="0" lvl="0" indent="0" algn="l" rtl="0">
                        <a:spcBef>
                          <a:spcPts val="0"/>
                        </a:spcBef>
                        <a:spcAft>
                          <a:spcPts val="0"/>
                        </a:spcAft>
                        <a:buNone/>
                      </a:pPr>
                      <a:r>
                        <a:rPr lang="ja-JP" sz="1200" dirty="0">
                          <a:latin typeface="Arial"/>
                          <a:ea typeface="Arial"/>
                          <a:cs typeface="Arial"/>
                          <a:sym typeface="Arial"/>
                        </a:rPr>
                        <a:t>３０，０００円</a:t>
                      </a:r>
                      <a:endParaRPr sz="1200" dirty="0">
                        <a:latin typeface="Arial"/>
                        <a:ea typeface="Arial"/>
                        <a:cs typeface="Arial"/>
                        <a:sym typeface="Arial"/>
                      </a:endParaRPr>
                    </a:p>
                  </a:txBody>
                  <a:tcPr marL="61850" marR="61850" marT="30925" marB="30925"/>
                </a:tc>
                <a:extLst>
                  <a:ext uri="{0D108BD9-81ED-4DB2-BD59-A6C34878D82A}">
                    <a16:rowId xmlns:a16="http://schemas.microsoft.com/office/drawing/2014/main" val="10004"/>
                  </a:ext>
                </a:extLst>
              </a:tr>
            </a:tbl>
          </a:graphicData>
        </a:graphic>
      </p:graphicFrame>
      <p:graphicFrame>
        <p:nvGraphicFramePr>
          <p:cNvPr id="178" name="Google Shape;178;p2"/>
          <p:cNvGraphicFramePr/>
          <p:nvPr>
            <p:extLst>
              <p:ext uri="{D42A27DB-BD31-4B8C-83A1-F6EECF244321}">
                <p14:modId xmlns:p14="http://schemas.microsoft.com/office/powerpoint/2010/main" val="2979872233"/>
              </p:ext>
            </p:extLst>
          </p:nvPr>
        </p:nvGraphicFramePr>
        <p:xfrm>
          <a:off x="7136382" y="1759222"/>
          <a:ext cx="1888150" cy="1525820"/>
        </p:xfrm>
        <a:graphic>
          <a:graphicData uri="http://schemas.openxmlformats.org/drawingml/2006/table">
            <a:tbl>
              <a:tblPr firstRow="1" bandRow="1">
                <a:noFill/>
                <a:tableStyleId>{E6F4E371-319D-439C-95D4-FED0BF9C598E}</a:tableStyleId>
              </a:tblPr>
              <a:tblGrid>
                <a:gridCol w="944075">
                  <a:extLst>
                    <a:ext uri="{9D8B030D-6E8A-4147-A177-3AD203B41FA5}">
                      <a16:colId xmlns:a16="http://schemas.microsoft.com/office/drawing/2014/main" val="20000"/>
                    </a:ext>
                  </a:extLst>
                </a:gridCol>
                <a:gridCol w="944075">
                  <a:extLst>
                    <a:ext uri="{9D8B030D-6E8A-4147-A177-3AD203B41FA5}">
                      <a16:colId xmlns:a16="http://schemas.microsoft.com/office/drawing/2014/main" val="20001"/>
                    </a:ext>
                  </a:extLst>
                </a:gridCol>
              </a:tblGrid>
              <a:tr h="200875">
                <a:tc>
                  <a:txBody>
                    <a:bodyPr/>
                    <a:lstStyle/>
                    <a:p>
                      <a:pPr marL="0" marR="0" lvl="0" indent="0" algn="l" rtl="0">
                        <a:spcBef>
                          <a:spcPts val="0"/>
                        </a:spcBef>
                        <a:spcAft>
                          <a:spcPts val="0"/>
                        </a:spcAft>
                        <a:buNone/>
                      </a:pPr>
                      <a:r>
                        <a:rPr lang="ja-JP" sz="900">
                          <a:latin typeface="Arial"/>
                          <a:ea typeface="Arial"/>
                          <a:cs typeface="Arial"/>
                          <a:sym typeface="Arial"/>
                        </a:rPr>
                        <a:t>支給対象月 </a:t>
                      </a:r>
                      <a:endParaRPr sz="900">
                        <a:latin typeface="Arial"/>
                        <a:ea typeface="Arial"/>
                        <a:cs typeface="Arial"/>
                        <a:sym typeface="Arial"/>
                      </a:endParaRPr>
                    </a:p>
                  </a:txBody>
                  <a:tcPr marL="49525" marR="49525" marT="24775" marB="24775"/>
                </a:tc>
                <a:tc>
                  <a:txBody>
                    <a:bodyPr/>
                    <a:lstStyle/>
                    <a:p>
                      <a:pPr marL="0" marR="0" lvl="0" indent="0" algn="l" rtl="0">
                        <a:spcBef>
                          <a:spcPts val="0"/>
                        </a:spcBef>
                        <a:spcAft>
                          <a:spcPts val="0"/>
                        </a:spcAft>
                        <a:buNone/>
                      </a:pPr>
                      <a:r>
                        <a:rPr lang="ja-JP" sz="900">
                          <a:latin typeface="Arial"/>
                          <a:ea typeface="Arial"/>
                          <a:cs typeface="Arial"/>
                          <a:sym typeface="Arial"/>
                        </a:rPr>
                        <a:t>支払日</a:t>
                      </a:r>
                      <a:endParaRPr sz="900">
                        <a:latin typeface="Arial"/>
                        <a:ea typeface="Arial"/>
                        <a:cs typeface="Arial"/>
                        <a:sym typeface="Arial"/>
                      </a:endParaRPr>
                    </a:p>
                  </a:txBody>
                  <a:tcPr marL="49525" marR="49525" marT="24775" marB="24775"/>
                </a:tc>
                <a:extLst>
                  <a:ext uri="{0D108BD9-81ED-4DB2-BD59-A6C34878D82A}">
                    <a16:rowId xmlns:a16="http://schemas.microsoft.com/office/drawing/2014/main" val="10000"/>
                  </a:ext>
                </a:extLst>
              </a:tr>
              <a:tr h="200875">
                <a:tc>
                  <a:txBody>
                    <a:bodyPr/>
                    <a:lstStyle/>
                    <a:p>
                      <a:pPr marL="0" marR="0" lvl="0" indent="0" algn="l" rtl="0">
                        <a:spcBef>
                          <a:spcPts val="0"/>
                        </a:spcBef>
                        <a:spcAft>
                          <a:spcPts val="0"/>
                        </a:spcAft>
                        <a:buNone/>
                      </a:pPr>
                      <a:r>
                        <a:rPr lang="ja-JP" sz="900">
                          <a:latin typeface="Arial"/>
                          <a:ea typeface="Arial"/>
                          <a:cs typeface="Arial"/>
                          <a:sym typeface="Arial"/>
                        </a:rPr>
                        <a:t>４月、５月分 </a:t>
                      </a:r>
                      <a:endParaRPr sz="900">
                        <a:latin typeface="Arial"/>
                        <a:ea typeface="Arial"/>
                        <a:cs typeface="Arial"/>
                        <a:sym typeface="Arial"/>
                      </a:endParaRPr>
                    </a:p>
                  </a:txBody>
                  <a:tcPr marL="49525" marR="49525" marT="24775" marB="24775"/>
                </a:tc>
                <a:tc>
                  <a:txBody>
                    <a:bodyPr/>
                    <a:lstStyle/>
                    <a:p>
                      <a:pPr marL="0" marR="0" lvl="0" indent="0" algn="l" rtl="0">
                        <a:spcBef>
                          <a:spcPts val="0"/>
                        </a:spcBef>
                        <a:spcAft>
                          <a:spcPts val="0"/>
                        </a:spcAft>
                        <a:buNone/>
                      </a:pPr>
                      <a:r>
                        <a:rPr lang="ja-JP" sz="900">
                          <a:latin typeface="Arial"/>
                          <a:ea typeface="Arial"/>
                          <a:cs typeface="Arial"/>
                          <a:sym typeface="Arial"/>
                        </a:rPr>
                        <a:t>６月１５⽇ </a:t>
                      </a:r>
                      <a:endParaRPr sz="900">
                        <a:latin typeface="Arial"/>
                        <a:ea typeface="Arial"/>
                        <a:cs typeface="Arial"/>
                        <a:sym typeface="Arial"/>
                      </a:endParaRPr>
                    </a:p>
                  </a:txBody>
                  <a:tcPr marL="49525" marR="49525" marT="24775" marB="24775"/>
                </a:tc>
                <a:extLst>
                  <a:ext uri="{0D108BD9-81ED-4DB2-BD59-A6C34878D82A}">
                    <a16:rowId xmlns:a16="http://schemas.microsoft.com/office/drawing/2014/main" val="10001"/>
                  </a:ext>
                </a:extLst>
              </a:tr>
              <a:tr h="200875">
                <a:tc>
                  <a:txBody>
                    <a:bodyPr/>
                    <a:lstStyle/>
                    <a:p>
                      <a:pPr marL="0" marR="0" lvl="0" indent="0" algn="l" rtl="0">
                        <a:spcBef>
                          <a:spcPts val="0"/>
                        </a:spcBef>
                        <a:spcAft>
                          <a:spcPts val="0"/>
                        </a:spcAft>
                        <a:buNone/>
                      </a:pPr>
                      <a:r>
                        <a:rPr lang="ja-JP" sz="900" dirty="0">
                          <a:latin typeface="Arial"/>
                          <a:ea typeface="Arial"/>
                          <a:cs typeface="Arial"/>
                          <a:sym typeface="Arial"/>
                        </a:rPr>
                        <a:t>６月、７月分</a:t>
                      </a:r>
                      <a:endParaRPr sz="900" dirty="0">
                        <a:latin typeface="Arial"/>
                        <a:ea typeface="Arial"/>
                        <a:cs typeface="Arial"/>
                        <a:sym typeface="Arial"/>
                      </a:endParaRPr>
                    </a:p>
                  </a:txBody>
                  <a:tcPr marL="49525" marR="49525" marT="24775" marB="24775"/>
                </a:tc>
                <a:tc>
                  <a:txBody>
                    <a:bodyPr/>
                    <a:lstStyle/>
                    <a:p>
                      <a:pPr marL="0" marR="0" lvl="0" indent="0" algn="l" rtl="0">
                        <a:spcBef>
                          <a:spcPts val="0"/>
                        </a:spcBef>
                        <a:spcAft>
                          <a:spcPts val="0"/>
                        </a:spcAft>
                        <a:buNone/>
                      </a:pPr>
                      <a:r>
                        <a:rPr lang="ja-JP" sz="900">
                          <a:latin typeface="Arial"/>
                          <a:ea typeface="Arial"/>
                          <a:cs typeface="Arial"/>
                          <a:sym typeface="Arial"/>
                        </a:rPr>
                        <a:t>８月１５⽇</a:t>
                      </a:r>
                      <a:endParaRPr sz="900">
                        <a:latin typeface="Arial"/>
                        <a:ea typeface="Arial"/>
                        <a:cs typeface="Arial"/>
                        <a:sym typeface="Arial"/>
                      </a:endParaRPr>
                    </a:p>
                  </a:txBody>
                  <a:tcPr marL="49525" marR="49525" marT="24775" marB="24775"/>
                </a:tc>
                <a:extLst>
                  <a:ext uri="{0D108BD9-81ED-4DB2-BD59-A6C34878D82A}">
                    <a16:rowId xmlns:a16="http://schemas.microsoft.com/office/drawing/2014/main" val="10002"/>
                  </a:ext>
                </a:extLst>
              </a:tr>
              <a:tr h="197575">
                <a:tc>
                  <a:txBody>
                    <a:bodyPr/>
                    <a:lstStyle/>
                    <a:p>
                      <a:pPr marL="0" marR="0" lvl="0" indent="0" algn="l" rtl="0">
                        <a:spcBef>
                          <a:spcPts val="0"/>
                        </a:spcBef>
                        <a:spcAft>
                          <a:spcPts val="0"/>
                        </a:spcAft>
                        <a:buNone/>
                      </a:pPr>
                      <a:r>
                        <a:rPr lang="ja-JP" sz="900">
                          <a:latin typeface="Arial"/>
                          <a:ea typeface="Arial"/>
                          <a:cs typeface="Arial"/>
                          <a:sym typeface="Arial"/>
                        </a:rPr>
                        <a:t>８月、９月分 </a:t>
                      </a:r>
                      <a:endParaRPr sz="900">
                        <a:latin typeface="Arial"/>
                        <a:ea typeface="Arial"/>
                        <a:cs typeface="Arial"/>
                        <a:sym typeface="Arial"/>
                      </a:endParaRPr>
                    </a:p>
                  </a:txBody>
                  <a:tcPr marL="49525" marR="49525" marT="24775" marB="24775"/>
                </a:tc>
                <a:tc>
                  <a:txBody>
                    <a:bodyPr/>
                    <a:lstStyle/>
                    <a:p>
                      <a:pPr marL="0" marR="0" lvl="0" indent="0" algn="l" rtl="0">
                        <a:spcBef>
                          <a:spcPts val="0"/>
                        </a:spcBef>
                        <a:spcAft>
                          <a:spcPts val="0"/>
                        </a:spcAft>
                        <a:buNone/>
                      </a:pPr>
                      <a:r>
                        <a:rPr lang="ja-JP" sz="900">
                          <a:latin typeface="Arial"/>
                          <a:ea typeface="Arial"/>
                          <a:cs typeface="Arial"/>
                          <a:sym typeface="Arial"/>
                        </a:rPr>
                        <a:t>１０月１５⽇</a:t>
                      </a:r>
                      <a:endParaRPr sz="900">
                        <a:latin typeface="Arial"/>
                        <a:ea typeface="Arial"/>
                        <a:cs typeface="Arial"/>
                        <a:sym typeface="Arial"/>
                      </a:endParaRPr>
                    </a:p>
                  </a:txBody>
                  <a:tcPr marL="49525" marR="49525" marT="24775" marB="24775"/>
                </a:tc>
                <a:extLst>
                  <a:ext uri="{0D108BD9-81ED-4DB2-BD59-A6C34878D82A}">
                    <a16:rowId xmlns:a16="http://schemas.microsoft.com/office/drawing/2014/main" val="10003"/>
                  </a:ext>
                </a:extLst>
              </a:tr>
              <a:tr h="200875">
                <a:tc>
                  <a:txBody>
                    <a:bodyPr/>
                    <a:lstStyle/>
                    <a:p>
                      <a:pPr marL="0" marR="0" lvl="0" indent="0" algn="l" rtl="0">
                        <a:spcBef>
                          <a:spcPts val="0"/>
                        </a:spcBef>
                        <a:spcAft>
                          <a:spcPts val="0"/>
                        </a:spcAft>
                        <a:buNone/>
                      </a:pPr>
                      <a:r>
                        <a:rPr lang="ja-JP" sz="900">
                          <a:latin typeface="Arial"/>
                          <a:ea typeface="Arial"/>
                          <a:cs typeface="Arial"/>
                          <a:sym typeface="Arial"/>
                        </a:rPr>
                        <a:t>１０月、１１月分</a:t>
                      </a:r>
                      <a:endParaRPr sz="900">
                        <a:latin typeface="Arial"/>
                        <a:ea typeface="Arial"/>
                        <a:cs typeface="Arial"/>
                        <a:sym typeface="Arial"/>
                      </a:endParaRPr>
                    </a:p>
                  </a:txBody>
                  <a:tcPr marL="49525" marR="49525" marT="24775" marB="24775"/>
                </a:tc>
                <a:tc>
                  <a:txBody>
                    <a:bodyPr/>
                    <a:lstStyle/>
                    <a:p>
                      <a:pPr marL="0" marR="0" lvl="0" indent="0" algn="l" rtl="0">
                        <a:spcBef>
                          <a:spcPts val="0"/>
                        </a:spcBef>
                        <a:spcAft>
                          <a:spcPts val="0"/>
                        </a:spcAft>
                        <a:buNone/>
                      </a:pPr>
                      <a:r>
                        <a:rPr lang="ja-JP" sz="900">
                          <a:latin typeface="Arial"/>
                          <a:ea typeface="Arial"/>
                          <a:cs typeface="Arial"/>
                          <a:sym typeface="Arial"/>
                        </a:rPr>
                        <a:t>１２月１５⽇</a:t>
                      </a:r>
                      <a:endParaRPr sz="900">
                        <a:latin typeface="Arial"/>
                        <a:ea typeface="Arial"/>
                        <a:cs typeface="Arial"/>
                        <a:sym typeface="Arial"/>
                      </a:endParaRPr>
                    </a:p>
                  </a:txBody>
                  <a:tcPr marL="49525" marR="49525" marT="24775" marB="24775"/>
                </a:tc>
                <a:extLst>
                  <a:ext uri="{0D108BD9-81ED-4DB2-BD59-A6C34878D82A}">
                    <a16:rowId xmlns:a16="http://schemas.microsoft.com/office/drawing/2014/main" val="10004"/>
                  </a:ext>
                </a:extLst>
              </a:tr>
              <a:tr h="200875">
                <a:tc>
                  <a:txBody>
                    <a:bodyPr/>
                    <a:lstStyle/>
                    <a:p>
                      <a:pPr marL="0" marR="0" lvl="0" indent="0" algn="l" rtl="0">
                        <a:spcBef>
                          <a:spcPts val="0"/>
                        </a:spcBef>
                        <a:spcAft>
                          <a:spcPts val="0"/>
                        </a:spcAft>
                        <a:buNone/>
                      </a:pPr>
                      <a:r>
                        <a:rPr lang="ja-JP" sz="900">
                          <a:latin typeface="Arial"/>
                          <a:ea typeface="Arial"/>
                          <a:cs typeface="Arial"/>
                          <a:sym typeface="Arial"/>
                        </a:rPr>
                        <a:t>１２月、１月分</a:t>
                      </a:r>
                      <a:endParaRPr sz="900">
                        <a:latin typeface="Arial"/>
                        <a:ea typeface="Arial"/>
                        <a:cs typeface="Arial"/>
                        <a:sym typeface="Arial"/>
                      </a:endParaRPr>
                    </a:p>
                  </a:txBody>
                  <a:tcPr marL="49525" marR="49525" marT="24775" marB="24775"/>
                </a:tc>
                <a:tc>
                  <a:txBody>
                    <a:bodyPr/>
                    <a:lstStyle/>
                    <a:p>
                      <a:pPr marL="0" marR="0" lvl="0" indent="0" algn="l" rtl="0">
                        <a:spcBef>
                          <a:spcPts val="0"/>
                        </a:spcBef>
                        <a:spcAft>
                          <a:spcPts val="0"/>
                        </a:spcAft>
                        <a:buNone/>
                      </a:pPr>
                      <a:r>
                        <a:rPr lang="ja-JP" sz="900">
                          <a:latin typeface="Arial"/>
                          <a:ea typeface="Arial"/>
                          <a:cs typeface="Arial"/>
                          <a:sym typeface="Arial"/>
                        </a:rPr>
                        <a:t>２月１５⽇</a:t>
                      </a:r>
                      <a:endParaRPr sz="900">
                        <a:latin typeface="Arial"/>
                        <a:ea typeface="Arial"/>
                        <a:cs typeface="Arial"/>
                        <a:sym typeface="Arial"/>
                      </a:endParaRPr>
                    </a:p>
                  </a:txBody>
                  <a:tcPr marL="49525" marR="49525" marT="24775" marB="24775"/>
                </a:tc>
                <a:extLst>
                  <a:ext uri="{0D108BD9-81ED-4DB2-BD59-A6C34878D82A}">
                    <a16:rowId xmlns:a16="http://schemas.microsoft.com/office/drawing/2014/main" val="10005"/>
                  </a:ext>
                </a:extLst>
              </a:tr>
              <a:tr h="200875">
                <a:tc>
                  <a:txBody>
                    <a:bodyPr/>
                    <a:lstStyle/>
                    <a:p>
                      <a:pPr marL="0" marR="0" lvl="0" indent="0" algn="l" rtl="0">
                        <a:spcBef>
                          <a:spcPts val="0"/>
                        </a:spcBef>
                        <a:spcAft>
                          <a:spcPts val="0"/>
                        </a:spcAft>
                        <a:buNone/>
                      </a:pPr>
                      <a:r>
                        <a:rPr lang="ja-JP" sz="900">
                          <a:latin typeface="Arial"/>
                          <a:ea typeface="Arial"/>
                          <a:cs typeface="Arial"/>
                          <a:sym typeface="Arial"/>
                        </a:rPr>
                        <a:t>２月、３月分 </a:t>
                      </a:r>
                      <a:endParaRPr sz="900">
                        <a:latin typeface="Arial"/>
                        <a:ea typeface="Arial"/>
                        <a:cs typeface="Arial"/>
                        <a:sym typeface="Arial"/>
                      </a:endParaRPr>
                    </a:p>
                  </a:txBody>
                  <a:tcPr marL="49525" marR="49525" marT="24775" marB="24775"/>
                </a:tc>
                <a:tc>
                  <a:txBody>
                    <a:bodyPr/>
                    <a:lstStyle/>
                    <a:p>
                      <a:pPr marL="0" marR="0" lvl="0" indent="0" algn="l" rtl="0">
                        <a:spcBef>
                          <a:spcPts val="0"/>
                        </a:spcBef>
                        <a:spcAft>
                          <a:spcPts val="0"/>
                        </a:spcAft>
                        <a:buNone/>
                      </a:pPr>
                      <a:r>
                        <a:rPr lang="ja-JP" sz="900" dirty="0">
                          <a:latin typeface="Arial"/>
                          <a:ea typeface="Arial"/>
                          <a:cs typeface="Arial"/>
                          <a:sym typeface="Arial"/>
                        </a:rPr>
                        <a:t>４月１５⽇</a:t>
                      </a:r>
                      <a:endParaRPr sz="900" dirty="0">
                        <a:latin typeface="Arial"/>
                        <a:ea typeface="Arial"/>
                        <a:cs typeface="Arial"/>
                        <a:sym typeface="Arial"/>
                      </a:endParaRPr>
                    </a:p>
                  </a:txBody>
                  <a:tcPr marL="49525" marR="49525" marT="24775" marB="24775"/>
                </a:tc>
                <a:extLst>
                  <a:ext uri="{0D108BD9-81ED-4DB2-BD59-A6C34878D82A}">
                    <a16:rowId xmlns:a16="http://schemas.microsoft.com/office/drawing/2014/main" val="10006"/>
                  </a:ext>
                </a:extLst>
              </a:tr>
            </a:tbl>
          </a:graphicData>
        </a:graphic>
      </p:graphicFrame>
      <p:sp>
        <p:nvSpPr>
          <p:cNvPr id="179" name="Google Shape;179;p2"/>
          <p:cNvSpPr txBox="1"/>
          <p:nvPr/>
        </p:nvSpPr>
        <p:spPr>
          <a:xfrm>
            <a:off x="7132630" y="3373440"/>
            <a:ext cx="2443170" cy="3550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569">
                <a:solidFill>
                  <a:schemeClr val="dk1"/>
                </a:solidFill>
                <a:latin typeface="Arial"/>
                <a:ea typeface="Arial"/>
                <a:cs typeface="Arial"/>
                <a:sym typeface="Arial"/>
              </a:rPr>
              <a:t>年６回（偶数月）、各前月までの２か月分を支給（口座振替）</a:t>
            </a:r>
            <a:endParaRPr sz="569">
              <a:solidFill>
                <a:schemeClr val="dk1"/>
              </a:solidFill>
              <a:latin typeface="Arial"/>
              <a:ea typeface="Arial"/>
              <a:cs typeface="Arial"/>
              <a:sym typeface="Arial"/>
            </a:endParaRPr>
          </a:p>
          <a:p>
            <a:pPr marL="0" marR="0" lvl="0" indent="0" algn="l" rtl="0">
              <a:spcBef>
                <a:spcPts val="0"/>
              </a:spcBef>
              <a:spcAft>
                <a:spcPts val="0"/>
              </a:spcAft>
              <a:buNone/>
            </a:pPr>
            <a:r>
              <a:rPr lang="ja-JP" sz="569">
                <a:solidFill>
                  <a:schemeClr val="dk1"/>
                </a:solidFill>
                <a:latin typeface="Arial"/>
                <a:ea typeface="Arial"/>
                <a:cs typeface="Arial"/>
                <a:sym typeface="Arial"/>
              </a:rPr>
              <a:t>※１５⽇が休⽇等の場合は、その直前の休⽇等でない⽇が支払⽇となります。</a:t>
            </a:r>
            <a:endParaRPr/>
          </a:p>
        </p:txBody>
      </p:sp>
      <p:sp>
        <p:nvSpPr>
          <p:cNvPr id="180" name="Google Shape;180;p2"/>
          <p:cNvSpPr txBox="1"/>
          <p:nvPr/>
        </p:nvSpPr>
        <p:spPr>
          <a:xfrm>
            <a:off x="577804" y="5279803"/>
            <a:ext cx="7653350" cy="92328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900" dirty="0">
                <a:solidFill>
                  <a:srgbClr val="1A1A1C"/>
                </a:solidFill>
                <a:latin typeface="Arial"/>
                <a:ea typeface="Arial"/>
                <a:cs typeface="Arial"/>
                <a:sym typeface="Arial"/>
              </a:rPr>
              <a:t>1．原則として、児童が</a:t>
            </a:r>
            <a:r>
              <a:rPr lang="ja-JP" sz="900" b="1" dirty="0">
                <a:solidFill>
                  <a:srgbClr val="1A1A1C"/>
                </a:solidFill>
                <a:latin typeface="Arial"/>
                <a:ea typeface="Arial"/>
                <a:cs typeface="Arial"/>
                <a:sym typeface="Arial"/>
              </a:rPr>
              <a:t>日本国内に住んでいる場合に支給します</a:t>
            </a:r>
            <a:r>
              <a:rPr lang="ja-JP" sz="900" dirty="0">
                <a:solidFill>
                  <a:srgbClr val="1A1A1C"/>
                </a:solidFill>
                <a:latin typeface="Arial"/>
                <a:ea typeface="Arial"/>
                <a:cs typeface="Arial"/>
                <a:sym typeface="Arial"/>
              </a:rPr>
              <a:t>（留学のために海外に住んでいて一定の要件を満たす場合は支給対象になります）。</a:t>
            </a:r>
            <a:endParaRPr sz="1800" dirty="0"/>
          </a:p>
          <a:p>
            <a:pPr marL="0" marR="0" lvl="0" indent="0" algn="l" rtl="0">
              <a:spcBef>
                <a:spcPts val="0"/>
              </a:spcBef>
              <a:spcAft>
                <a:spcPts val="0"/>
              </a:spcAft>
              <a:buNone/>
            </a:pPr>
            <a:r>
              <a:rPr lang="ja-JP" sz="900" dirty="0">
                <a:solidFill>
                  <a:srgbClr val="1A1A1C"/>
                </a:solidFill>
                <a:latin typeface="Arial"/>
                <a:ea typeface="Arial"/>
                <a:cs typeface="Arial"/>
                <a:sym typeface="Arial"/>
              </a:rPr>
              <a:t>2．父母が離婚協議中などにより別居している場合は、</a:t>
            </a:r>
            <a:r>
              <a:rPr lang="ja-JP" sz="900" b="1" dirty="0">
                <a:solidFill>
                  <a:srgbClr val="1A1A1C"/>
                </a:solidFill>
                <a:latin typeface="Arial"/>
                <a:ea typeface="Arial"/>
                <a:cs typeface="Arial"/>
                <a:sym typeface="Arial"/>
              </a:rPr>
              <a:t>児童と同居している方に優先的に支給します。</a:t>
            </a:r>
            <a:endParaRPr sz="900" dirty="0">
              <a:solidFill>
                <a:srgbClr val="1A1A1C"/>
              </a:solidFill>
              <a:latin typeface="Arial"/>
              <a:ea typeface="Arial"/>
              <a:cs typeface="Arial"/>
              <a:sym typeface="Arial"/>
            </a:endParaRPr>
          </a:p>
          <a:p>
            <a:pPr marL="0" marR="0" lvl="0" indent="0" algn="l" rtl="0">
              <a:spcBef>
                <a:spcPts val="0"/>
              </a:spcBef>
              <a:spcAft>
                <a:spcPts val="0"/>
              </a:spcAft>
              <a:buNone/>
            </a:pPr>
            <a:r>
              <a:rPr lang="ja-JP" sz="900" dirty="0">
                <a:solidFill>
                  <a:srgbClr val="1A1A1C"/>
                </a:solidFill>
                <a:latin typeface="Arial"/>
                <a:ea typeface="Arial"/>
                <a:cs typeface="Arial"/>
                <a:sym typeface="Arial"/>
              </a:rPr>
              <a:t>3．父母が海外に住んでいる場合、その父母が、</a:t>
            </a:r>
            <a:r>
              <a:rPr lang="ja-JP" sz="900" b="1" dirty="0">
                <a:solidFill>
                  <a:srgbClr val="1A1A1C"/>
                </a:solidFill>
                <a:latin typeface="Arial"/>
                <a:ea typeface="Arial"/>
                <a:cs typeface="Arial"/>
                <a:sym typeface="Arial"/>
              </a:rPr>
              <a:t>日本国内で児童を養育している方を指定すれば、その方（父母指定者）に支給します。</a:t>
            </a:r>
            <a:endParaRPr sz="900" dirty="0">
              <a:solidFill>
                <a:srgbClr val="1A1A1C"/>
              </a:solidFill>
              <a:latin typeface="Arial"/>
              <a:ea typeface="Arial"/>
              <a:cs typeface="Arial"/>
              <a:sym typeface="Arial"/>
            </a:endParaRPr>
          </a:p>
          <a:p>
            <a:pPr marL="0" marR="0" lvl="0" indent="0" algn="l" rtl="0">
              <a:spcBef>
                <a:spcPts val="0"/>
              </a:spcBef>
              <a:spcAft>
                <a:spcPts val="0"/>
              </a:spcAft>
              <a:buNone/>
            </a:pPr>
            <a:r>
              <a:rPr lang="ja-JP" sz="900" dirty="0">
                <a:solidFill>
                  <a:srgbClr val="1A1A1C"/>
                </a:solidFill>
                <a:latin typeface="Arial"/>
                <a:ea typeface="Arial"/>
                <a:cs typeface="Arial"/>
                <a:sym typeface="Arial"/>
              </a:rPr>
              <a:t>4．児童を養育している未成年後見人がいる場合は、</a:t>
            </a:r>
            <a:r>
              <a:rPr lang="ja-JP" sz="900" b="1" dirty="0">
                <a:solidFill>
                  <a:srgbClr val="1A1A1C"/>
                </a:solidFill>
                <a:latin typeface="Arial"/>
                <a:ea typeface="Arial"/>
                <a:cs typeface="Arial"/>
                <a:sym typeface="Arial"/>
              </a:rPr>
              <a:t>その未成年後見人に支給します。</a:t>
            </a:r>
            <a:endParaRPr sz="900" dirty="0">
              <a:solidFill>
                <a:srgbClr val="1A1A1C"/>
              </a:solidFill>
              <a:latin typeface="Arial"/>
              <a:ea typeface="Arial"/>
              <a:cs typeface="Arial"/>
              <a:sym typeface="Arial"/>
            </a:endParaRPr>
          </a:p>
          <a:p>
            <a:pPr marL="0" marR="0" lvl="0" indent="0" algn="l" rtl="0">
              <a:spcBef>
                <a:spcPts val="0"/>
              </a:spcBef>
              <a:spcAft>
                <a:spcPts val="0"/>
              </a:spcAft>
              <a:buNone/>
            </a:pPr>
            <a:r>
              <a:rPr lang="ja-JP" sz="900" dirty="0">
                <a:solidFill>
                  <a:srgbClr val="1A1A1C"/>
                </a:solidFill>
                <a:latin typeface="Arial"/>
                <a:ea typeface="Arial"/>
                <a:cs typeface="Arial"/>
                <a:sym typeface="Arial"/>
              </a:rPr>
              <a:t>5．児童が施設に入所している場合や里親などに委託されている場合は、原則として、</a:t>
            </a:r>
            <a:r>
              <a:rPr lang="ja-JP" sz="900" b="1" dirty="0">
                <a:solidFill>
                  <a:srgbClr val="1A1A1C"/>
                </a:solidFill>
                <a:latin typeface="Arial"/>
                <a:ea typeface="Arial"/>
                <a:cs typeface="Arial"/>
                <a:sym typeface="Arial"/>
              </a:rPr>
              <a:t>その施設の設置者や里親などに支給します。</a:t>
            </a:r>
            <a:endParaRPr sz="900" dirty="0">
              <a:solidFill>
                <a:srgbClr val="1A1A1C"/>
              </a:solidFill>
              <a:latin typeface="Arial"/>
              <a:ea typeface="Arial"/>
              <a:cs typeface="Arial"/>
              <a:sym typeface="Arial"/>
            </a:endParaRPr>
          </a:p>
        </p:txBody>
      </p:sp>
      <p:sp>
        <p:nvSpPr>
          <p:cNvPr id="181" name="Google Shape;181;p2"/>
          <p:cNvSpPr txBox="1"/>
          <p:nvPr/>
        </p:nvSpPr>
        <p:spPr>
          <a:xfrm>
            <a:off x="7456936" y="6056994"/>
            <a:ext cx="2243324"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600" dirty="0">
                <a:solidFill>
                  <a:schemeClr val="dk1"/>
                </a:solidFill>
                <a:latin typeface="Arial"/>
                <a:ea typeface="Arial"/>
                <a:cs typeface="Arial"/>
                <a:sym typeface="Arial"/>
              </a:rPr>
              <a:t>出典：子ども家庭庁　</a:t>
            </a:r>
            <a:r>
              <a:rPr lang="ja-JP" sz="600" dirty="0">
                <a:solidFill>
                  <a:srgbClr val="1A1A1C"/>
                </a:solidFill>
                <a:latin typeface="Arial"/>
                <a:ea typeface="Arial"/>
                <a:cs typeface="Arial"/>
                <a:sym typeface="Arial"/>
              </a:rPr>
              <a:t>児童手当制度のご案内</a:t>
            </a:r>
            <a:endParaRPr sz="1800" dirty="0"/>
          </a:p>
          <a:p>
            <a:pPr marL="0" marR="0" lvl="0" indent="0" algn="l" rtl="0">
              <a:spcBef>
                <a:spcPts val="0"/>
              </a:spcBef>
              <a:spcAft>
                <a:spcPts val="0"/>
              </a:spcAft>
              <a:buNone/>
            </a:pPr>
            <a:r>
              <a:rPr lang="ja-JP" sz="600" dirty="0">
                <a:solidFill>
                  <a:schemeClr val="dk1"/>
                </a:solidFill>
                <a:latin typeface="Arial"/>
                <a:ea typeface="Arial"/>
                <a:cs typeface="Arial"/>
                <a:sym typeface="Arial"/>
              </a:rPr>
              <a:t>https://www.cfa.go.jp/policies/kokoseido/jidouteate/annai</a:t>
            </a:r>
            <a:endParaRPr sz="1800" dirty="0"/>
          </a:p>
          <a:p>
            <a:pPr marL="0" marR="0" lvl="0" indent="0" algn="l" rtl="0">
              <a:spcBef>
                <a:spcPts val="0"/>
              </a:spcBef>
              <a:spcAft>
                <a:spcPts val="0"/>
              </a:spcAft>
              <a:buNone/>
            </a:pPr>
            <a:r>
              <a:rPr lang="ja-JP" sz="600" dirty="0">
                <a:solidFill>
                  <a:schemeClr val="dk1"/>
                </a:solidFill>
                <a:latin typeface="Arial"/>
                <a:ea typeface="Arial"/>
                <a:cs typeface="Arial"/>
                <a:sym typeface="Arial"/>
              </a:rPr>
              <a:t>参照　2024_11_09</a:t>
            </a:r>
            <a:endParaRPr sz="600" dirty="0">
              <a:solidFill>
                <a:schemeClr val="dk1"/>
              </a:solidFill>
              <a:latin typeface="Arial"/>
              <a:ea typeface="Arial"/>
              <a:cs typeface="Arial"/>
              <a:sym typeface="Arial"/>
            </a:endParaRPr>
          </a:p>
        </p:txBody>
      </p:sp>
      <p:sp>
        <p:nvSpPr>
          <p:cNvPr id="182" name="Google Shape;182;p2"/>
          <p:cNvSpPr/>
          <p:nvPr/>
        </p:nvSpPr>
        <p:spPr>
          <a:xfrm>
            <a:off x="500770" y="5009170"/>
            <a:ext cx="1367211" cy="270633"/>
          </a:xfrm>
          <a:prstGeom prst="roundRect">
            <a:avLst>
              <a:gd name="adj" fmla="val 16667"/>
            </a:avLst>
          </a:prstGeom>
          <a:solidFill>
            <a:srgbClr val="FCDFB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975">
              <a:solidFill>
                <a:schemeClr val="lt1"/>
              </a:solidFill>
              <a:latin typeface="Arial"/>
              <a:ea typeface="Arial"/>
              <a:cs typeface="Arial"/>
              <a:sym typeface="Arial"/>
            </a:endParaRPr>
          </a:p>
        </p:txBody>
      </p:sp>
      <p:sp>
        <p:nvSpPr>
          <p:cNvPr id="183" name="Google Shape;183;p2"/>
          <p:cNvSpPr txBox="1"/>
          <p:nvPr/>
        </p:nvSpPr>
        <p:spPr>
          <a:xfrm>
            <a:off x="563395" y="5009170"/>
            <a:ext cx="1384124" cy="24237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975" b="1" dirty="0">
                <a:solidFill>
                  <a:srgbClr val="1A1A1C"/>
                </a:solidFill>
                <a:latin typeface="Arial"/>
                <a:ea typeface="Arial"/>
                <a:cs typeface="Arial"/>
                <a:sym typeface="Arial"/>
              </a:rPr>
              <a:t>児童手当制度ルール</a:t>
            </a:r>
            <a:endParaRPr sz="975" dirty="0">
              <a:solidFill>
                <a:schemeClr val="dk1"/>
              </a:solidFill>
              <a:latin typeface="Arial"/>
              <a:ea typeface="Arial"/>
              <a:cs typeface="Arial"/>
              <a:sym typeface="Arial"/>
            </a:endParaRPr>
          </a:p>
        </p:txBody>
      </p:sp>
      <p:sp>
        <p:nvSpPr>
          <p:cNvPr id="184" name="Google Shape;184;p2"/>
          <p:cNvSpPr/>
          <p:nvPr/>
        </p:nvSpPr>
        <p:spPr>
          <a:xfrm>
            <a:off x="500770" y="3487858"/>
            <a:ext cx="1367211" cy="252813"/>
          </a:xfrm>
          <a:prstGeom prst="roundRect">
            <a:avLst>
              <a:gd name="adj" fmla="val 16667"/>
            </a:avLst>
          </a:prstGeom>
          <a:solidFill>
            <a:srgbClr val="FCDFB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975">
              <a:solidFill>
                <a:schemeClr val="lt1"/>
              </a:solidFill>
              <a:latin typeface="Arial"/>
              <a:ea typeface="Arial"/>
              <a:cs typeface="Arial"/>
              <a:sym typeface="Arial"/>
            </a:endParaRPr>
          </a:p>
        </p:txBody>
      </p:sp>
      <p:sp>
        <p:nvSpPr>
          <p:cNvPr id="185" name="Google Shape;185;p2"/>
          <p:cNvSpPr txBox="1"/>
          <p:nvPr/>
        </p:nvSpPr>
        <p:spPr>
          <a:xfrm>
            <a:off x="532725" y="3470038"/>
            <a:ext cx="1335256" cy="24237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975" b="1" dirty="0">
                <a:solidFill>
                  <a:srgbClr val="1A1A1C"/>
                </a:solidFill>
                <a:latin typeface="Arial"/>
                <a:ea typeface="Arial"/>
                <a:cs typeface="Arial"/>
                <a:sym typeface="Arial"/>
              </a:rPr>
              <a:t>制度内容の変更点</a:t>
            </a:r>
            <a:endParaRPr sz="975" dirty="0">
              <a:solidFill>
                <a:schemeClr val="dk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pic>
        <p:nvPicPr>
          <p:cNvPr id="2" name="Google Shape;90;g31e704025fc_0_74">
            <a:extLst>
              <a:ext uri="{FF2B5EF4-FFF2-40B4-BE49-F238E27FC236}">
                <a16:creationId xmlns:a16="http://schemas.microsoft.com/office/drawing/2014/main" id="{F54ED303-D408-709A-A7A2-6B8942AFD13F}"/>
              </a:ext>
            </a:extLst>
          </p:cNvPr>
          <p:cNvPicPr preferRelativeResize="0"/>
          <p:nvPr/>
        </p:nvPicPr>
        <p:blipFill rotWithShape="1">
          <a:blip r:embed="rId3">
            <a:alphaModFix/>
          </a:blip>
          <a:srcRect/>
          <a:stretch/>
        </p:blipFill>
        <p:spPr>
          <a:xfrm rot="10800000" flipH="1">
            <a:off x="-24982" y="614538"/>
            <a:ext cx="6674260" cy="657809"/>
          </a:xfrm>
          <a:prstGeom prst="rect">
            <a:avLst/>
          </a:prstGeom>
          <a:noFill/>
          <a:ln>
            <a:noFill/>
          </a:ln>
        </p:spPr>
      </p:pic>
      <p:sp>
        <p:nvSpPr>
          <p:cNvPr id="195" name="Google Shape;195;p3"/>
          <p:cNvSpPr txBox="1"/>
          <p:nvPr/>
        </p:nvSpPr>
        <p:spPr>
          <a:xfrm>
            <a:off x="829955" y="781487"/>
            <a:ext cx="4850100" cy="420115"/>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ja-JP" sz="1950" dirty="0">
                <a:solidFill>
                  <a:schemeClr val="accent2"/>
                </a:solidFill>
                <a:latin typeface="Arial"/>
                <a:ea typeface="Arial"/>
                <a:cs typeface="Arial"/>
                <a:sym typeface="Arial"/>
              </a:rPr>
              <a:t>児童扶養手当　取得条件　　※全国共通</a:t>
            </a:r>
            <a:endParaRPr sz="1950" b="1" dirty="0">
              <a:solidFill>
                <a:schemeClr val="accent2"/>
              </a:solidFill>
              <a:latin typeface="Arial"/>
              <a:ea typeface="Arial"/>
              <a:cs typeface="Arial"/>
              <a:sym typeface="Arial"/>
            </a:endParaRPr>
          </a:p>
        </p:txBody>
      </p:sp>
      <p:grpSp>
        <p:nvGrpSpPr>
          <p:cNvPr id="196" name="Google Shape;196;p3"/>
          <p:cNvGrpSpPr/>
          <p:nvPr/>
        </p:nvGrpSpPr>
        <p:grpSpPr>
          <a:xfrm>
            <a:off x="322012" y="687157"/>
            <a:ext cx="484365" cy="484365"/>
            <a:chOff x="0" y="0"/>
            <a:chExt cx="812800" cy="812800"/>
          </a:xfrm>
        </p:grpSpPr>
        <p:sp>
          <p:nvSpPr>
            <p:cNvPr id="197" name="Google Shape;197;p3"/>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91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3"/>
            <p:cNvSpPr txBox="1"/>
            <p:nvPr/>
          </p:nvSpPr>
          <p:spPr>
            <a:xfrm>
              <a:off x="76200" y="47625"/>
              <a:ext cx="660400" cy="688975"/>
            </a:xfrm>
            <a:prstGeom prst="rect">
              <a:avLst/>
            </a:prstGeom>
            <a:noFill/>
            <a:ln>
              <a:noFill/>
            </a:ln>
          </p:spPr>
          <p:txBody>
            <a:bodyPr spcFirstLastPara="1" wrap="square" lIns="27500" tIns="27500" rIns="27500" bIns="27500" anchor="ctr" anchorCtr="0">
              <a:noAutofit/>
            </a:bodyPr>
            <a:lstStyle/>
            <a:p>
              <a:pPr marL="0" marR="0" lvl="0" indent="0" algn="ctr" rtl="0">
                <a:lnSpc>
                  <a:spcPct val="147692"/>
                </a:lnSpc>
                <a:spcBef>
                  <a:spcPts val="0"/>
                </a:spcBef>
                <a:spcAft>
                  <a:spcPts val="0"/>
                </a:spcAft>
                <a:buNone/>
              </a:pPr>
              <a:endParaRPr sz="975">
                <a:solidFill>
                  <a:schemeClr val="dk1"/>
                </a:solidFill>
                <a:latin typeface="Arial"/>
                <a:ea typeface="Arial"/>
                <a:cs typeface="Arial"/>
                <a:sym typeface="Arial"/>
              </a:endParaRPr>
            </a:p>
          </p:txBody>
        </p:sp>
      </p:grpSp>
      <p:sp>
        <p:nvSpPr>
          <p:cNvPr id="199" name="Google Shape;199;p3"/>
          <p:cNvSpPr txBox="1"/>
          <p:nvPr/>
        </p:nvSpPr>
        <p:spPr>
          <a:xfrm>
            <a:off x="400321" y="787591"/>
            <a:ext cx="361724" cy="229999"/>
          </a:xfrm>
          <a:prstGeom prst="rect">
            <a:avLst/>
          </a:prstGeom>
          <a:noFill/>
          <a:ln>
            <a:noFill/>
          </a:ln>
        </p:spPr>
        <p:txBody>
          <a:bodyPr spcFirstLastPara="1" wrap="square" lIns="0" tIns="0" rIns="0" bIns="0" anchor="t" anchorCtr="0">
            <a:spAutoFit/>
          </a:bodyPr>
          <a:lstStyle/>
          <a:p>
            <a:pPr marL="0" marR="0" lvl="0" indent="0" algn="ctr" rtl="0">
              <a:lnSpc>
                <a:spcPct val="140039"/>
              </a:lnSpc>
              <a:spcBef>
                <a:spcPts val="0"/>
              </a:spcBef>
              <a:spcAft>
                <a:spcPts val="0"/>
              </a:spcAft>
              <a:buNone/>
            </a:pPr>
            <a:r>
              <a:rPr lang="ja-JP" sz="1516" b="1">
                <a:solidFill>
                  <a:srgbClr val="FFFFFF"/>
                </a:solidFill>
                <a:latin typeface="Arial"/>
                <a:ea typeface="Arial"/>
                <a:cs typeface="Arial"/>
                <a:sym typeface="Arial"/>
              </a:rPr>
              <a:t>02</a:t>
            </a:r>
            <a:endParaRPr sz="1516" b="1">
              <a:solidFill>
                <a:srgbClr val="FFFFFF"/>
              </a:solidFill>
              <a:latin typeface="Arial"/>
              <a:ea typeface="Arial"/>
              <a:cs typeface="Arial"/>
              <a:sym typeface="Arial"/>
            </a:endParaRPr>
          </a:p>
        </p:txBody>
      </p:sp>
      <p:pic>
        <p:nvPicPr>
          <p:cNvPr id="201" name="Google Shape;201;p3"/>
          <p:cNvPicPr preferRelativeResize="0"/>
          <p:nvPr/>
        </p:nvPicPr>
        <p:blipFill rotWithShape="1">
          <a:blip r:embed="rId4">
            <a:alphaModFix/>
          </a:blip>
          <a:srcRect t="2805" r="6063"/>
          <a:stretch/>
        </p:blipFill>
        <p:spPr>
          <a:xfrm>
            <a:off x="59848" y="2039989"/>
            <a:ext cx="5793537" cy="2927507"/>
          </a:xfrm>
          <a:prstGeom prst="rect">
            <a:avLst/>
          </a:prstGeom>
          <a:noFill/>
          <a:ln>
            <a:noFill/>
          </a:ln>
        </p:spPr>
      </p:pic>
      <p:sp>
        <p:nvSpPr>
          <p:cNvPr id="202" name="Google Shape;202;p3"/>
          <p:cNvSpPr txBox="1"/>
          <p:nvPr/>
        </p:nvSpPr>
        <p:spPr>
          <a:xfrm>
            <a:off x="400321" y="1498130"/>
            <a:ext cx="8025572" cy="3923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975" dirty="0">
                <a:solidFill>
                  <a:schemeClr val="dk1"/>
                </a:solidFill>
                <a:latin typeface="Calibri"/>
                <a:ea typeface="Calibri"/>
                <a:cs typeface="Calibri"/>
                <a:sym typeface="Calibri"/>
              </a:rPr>
              <a:t>児童扶養手当は、ひとり親家庭などで子どもを育てている方を支援するための公的手当です</a:t>
            </a:r>
            <a:endParaRPr sz="975" dirty="0">
              <a:solidFill>
                <a:schemeClr val="dk1"/>
              </a:solidFill>
              <a:latin typeface="Calibri"/>
              <a:ea typeface="Calibri"/>
              <a:cs typeface="Calibri"/>
              <a:sym typeface="Calibri"/>
            </a:endParaRPr>
          </a:p>
          <a:p>
            <a:pPr marL="0" marR="0" lvl="0" indent="0" algn="l" rtl="0">
              <a:spcBef>
                <a:spcPts val="0"/>
              </a:spcBef>
              <a:spcAft>
                <a:spcPts val="0"/>
              </a:spcAft>
              <a:buNone/>
            </a:pPr>
            <a:r>
              <a:rPr lang="ja-JP" sz="975" dirty="0">
                <a:solidFill>
                  <a:schemeClr val="dk1"/>
                </a:solidFill>
                <a:latin typeface="Calibri"/>
                <a:ea typeface="Calibri"/>
                <a:cs typeface="Calibri"/>
                <a:sym typeface="Calibri"/>
              </a:rPr>
              <a:t>。この手当は、親の収入が一定以下である場合、毎月支給され、子どもの生活費や教育費の助けとなります。</a:t>
            </a:r>
            <a:endParaRPr dirty="0"/>
          </a:p>
        </p:txBody>
      </p:sp>
      <p:sp>
        <p:nvSpPr>
          <p:cNvPr id="203" name="Google Shape;203;p3"/>
          <p:cNvSpPr txBox="1"/>
          <p:nvPr/>
        </p:nvSpPr>
        <p:spPr>
          <a:xfrm>
            <a:off x="760968" y="5003836"/>
            <a:ext cx="7203007" cy="17542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200" b="1" dirty="0">
                <a:solidFill>
                  <a:srgbClr val="333333"/>
                </a:solidFill>
                <a:latin typeface="Meiryo"/>
                <a:ea typeface="Meiryo"/>
                <a:cs typeface="Meiryo"/>
                <a:sym typeface="Meiryo"/>
              </a:rPr>
              <a:t> 対象児童1人の場合    </a:t>
            </a:r>
            <a:r>
              <a:rPr lang="ja-JP" sz="1200" dirty="0">
                <a:solidFill>
                  <a:srgbClr val="333333"/>
                </a:solidFill>
                <a:latin typeface="Meiryo"/>
                <a:ea typeface="Meiryo"/>
                <a:cs typeface="Meiryo"/>
                <a:sym typeface="Meiryo"/>
              </a:rPr>
              <a:t>全部支給：45,500円   一部支給：45,490円～10,740円</a:t>
            </a:r>
            <a:br>
              <a:rPr lang="ja-JP" sz="1200" dirty="0">
                <a:solidFill>
                  <a:schemeClr val="dk1"/>
                </a:solidFill>
                <a:latin typeface="Calibri"/>
                <a:ea typeface="Calibri"/>
                <a:cs typeface="Calibri"/>
                <a:sym typeface="Calibri"/>
              </a:rPr>
            </a:br>
            <a:r>
              <a:rPr lang="ja-JP" sz="1200" b="1" dirty="0">
                <a:solidFill>
                  <a:srgbClr val="333333"/>
                </a:solidFill>
                <a:latin typeface="Meiryo"/>
                <a:ea typeface="Meiryo"/>
                <a:cs typeface="Meiryo"/>
                <a:sym typeface="Meiryo"/>
              </a:rPr>
              <a:t>  対象児童2人目          </a:t>
            </a:r>
            <a:r>
              <a:rPr lang="ja-JP" sz="1200" dirty="0">
                <a:solidFill>
                  <a:srgbClr val="333333"/>
                </a:solidFill>
                <a:latin typeface="Meiryo"/>
                <a:ea typeface="Meiryo"/>
                <a:cs typeface="Meiryo"/>
                <a:sym typeface="Meiryo"/>
              </a:rPr>
              <a:t>全部支給：10,750円   一部支給：10,740円～5,380円</a:t>
            </a:r>
            <a:br>
              <a:rPr lang="ja-JP" sz="1200" dirty="0">
                <a:solidFill>
                  <a:schemeClr val="dk1"/>
                </a:solidFill>
                <a:latin typeface="Calibri"/>
                <a:ea typeface="Calibri"/>
                <a:cs typeface="Calibri"/>
                <a:sym typeface="Calibri"/>
              </a:rPr>
            </a:br>
            <a:r>
              <a:rPr lang="ja-JP" sz="1200" b="1" dirty="0">
                <a:solidFill>
                  <a:srgbClr val="333333"/>
                </a:solidFill>
                <a:latin typeface="Meiryo"/>
                <a:ea typeface="Meiryo"/>
                <a:cs typeface="Meiryo"/>
                <a:sym typeface="Meiryo"/>
              </a:rPr>
              <a:t>  対象児童3人目以降    </a:t>
            </a:r>
            <a:r>
              <a:rPr lang="ja-JP" sz="1200" dirty="0">
                <a:solidFill>
                  <a:srgbClr val="333333"/>
                </a:solidFill>
                <a:latin typeface="Meiryo"/>
                <a:ea typeface="Meiryo"/>
                <a:cs typeface="Meiryo"/>
                <a:sym typeface="Meiryo"/>
              </a:rPr>
              <a:t>全部支給：6,450円     一部支給：6,440円～3,230円</a:t>
            </a:r>
            <a:br>
              <a:rPr lang="ja-JP" sz="1200" dirty="0">
                <a:solidFill>
                  <a:schemeClr val="dk1"/>
                </a:solidFill>
                <a:latin typeface="Calibri"/>
                <a:ea typeface="Calibri"/>
                <a:cs typeface="Calibri"/>
                <a:sym typeface="Calibri"/>
              </a:rPr>
            </a:br>
            <a:br>
              <a:rPr lang="ja-JP" sz="1200" dirty="0">
                <a:solidFill>
                  <a:schemeClr val="dk1"/>
                </a:solidFill>
                <a:latin typeface="Calibri"/>
                <a:ea typeface="Calibri"/>
                <a:cs typeface="Calibri"/>
                <a:sym typeface="Calibri"/>
              </a:rPr>
            </a:br>
            <a:r>
              <a:rPr lang="ja-JP" sz="1200" dirty="0">
                <a:solidFill>
                  <a:srgbClr val="333333"/>
                </a:solidFill>
                <a:latin typeface="Meiryo"/>
                <a:ea typeface="Meiryo"/>
                <a:cs typeface="Meiryo"/>
                <a:sym typeface="Meiryo"/>
              </a:rPr>
              <a:t>◎一部支給の手当月額計算式（所得制限限度額は下記表を参照）</a:t>
            </a:r>
            <a:br>
              <a:rPr lang="ja-JP" sz="1200" dirty="0">
                <a:solidFill>
                  <a:schemeClr val="dk1"/>
                </a:solidFill>
                <a:latin typeface="Calibri"/>
                <a:ea typeface="Calibri"/>
                <a:cs typeface="Calibri"/>
                <a:sym typeface="Calibri"/>
              </a:rPr>
            </a:br>
            <a:r>
              <a:rPr lang="ja-JP" sz="1200" dirty="0">
                <a:solidFill>
                  <a:srgbClr val="333333"/>
                </a:solidFill>
                <a:latin typeface="Meiryo"/>
                <a:ea typeface="Meiryo"/>
                <a:cs typeface="Meiryo"/>
                <a:sym typeface="Meiryo"/>
              </a:rPr>
              <a:t>手当月額1人＝45,490ー（本人の所得額ー所得制限限度額A）×0.0243007</a:t>
            </a:r>
            <a:br>
              <a:rPr lang="ja-JP" sz="1200" dirty="0">
                <a:solidFill>
                  <a:schemeClr val="dk1"/>
                </a:solidFill>
                <a:latin typeface="Calibri"/>
                <a:ea typeface="Calibri"/>
                <a:cs typeface="Calibri"/>
                <a:sym typeface="Calibri"/>
              </a:rPr>
            </a:br>
            <a:r>
              <a:rPr lang="ja-JP" sz="1200" dirty="0">
                <a:solidFill>
                  <a:srgbClr val="333333"/>
                </a:solidFill>
                <a:latin typeface="Meiryo"/>
                <a:ea typeface="Meiryo"/>
                <a:cs typeface="Meiryo"/>
                <a:sym typeface="Meiryo"/>
              </a:rPr>
              <a:t>手当月額2人目＝10,740ー（本人の所得額ー所得制限限度額A）×0.0037483</a:t>
            </a:r>
            <a:br>
              <a:rPr lang="ja-JP" sz="1200" dirty="0">
                <a:solidFill>
                  <a:schemeClr val="dk1"/>
                </a:solidFill>
                <a:latin typeface="Calibri"/>
                <a:ea typeface="Calibri"/>
                <a:cs typeface="Calibri"/>
                <a:sym typeface="Calibri"/>
              </a:rPr>
            </a:br>
            <a:r>
              <a:rPr lang="ja-JP" sz="1200" dirty="0">
                <a:solidFill>
                  <a:srgbClr val="333333"/>
                </a:solidFill>
                <a:latin typeface="Meiryo"/>
                <a:ea typeface="Meiryo"/>
                <a:cs typeface="Meiryo"/>
                <a:sym typeface="Meiryo"/>
              </a:rPr>
              <a:t>手当月額3人目以降＝6,440ー（本人の所得額ー所得制限限度額A）×0.0022448</a:t>
            </a:r>
            <a:br>
              <a:rPr lang="ja-JP" sz="1200" dirty="0">
                <a:solidFill>
                  <a:schemeClr val="dk1"/>
                </a:solidFill>
                <a:latin typeface="Calibri"/>
                <a:ea typeface="Calibri"/>
                <a:cs typeface="Calibri"/>
                <a:sym typeface="Calibri"/>
              </a:rPr>
            </a:br>
            <a:endParaRPr sz="1200" dirty="0">
              <a:solidFill>
                <a:schemeClr val="dk1"/>
              </a:solidFill>
              <a:latin typeface="Calibri"/>
              <a:ea typeface="Calibri"/>
              <a:cs typeface="Calibri"/>
              <a:sym typeface="Calibri"/>
            </a:endParaRPr>
          </a:p>
        </p:txBody>
      </p:sp>
      <p:pic>
        <p:nvPicPr>
          <p:cNvPr id="200" name="Google Shape;200;p3"/>
          <p:cNvPicPr preferRelativeResize="0"/>
          <p:nvPr/>
        </p:nvPicPr>
        <p:blipFill rotWithShape="1">
          <a:blip r:embed="rId5">
            <a:alphaModFix/>
          </a:blip>
          <a:srcRect/>
          <a:stretch/>
        </p:blipFill>
        <p:spPr>
          <a:xfrm>
            <a:off x="5853385" y="2076329"/>
            <a:ext cx="4259807" cy="2854826"/>
          </a:xfrm>
          <a:prstGeom prst="rect">
            <a:avLst/>
          </a:prstGeom>
          <a:noFill/>
          <a:ln>
            <a:noFill/>
          </a:ln>
        </p:spPr>
      </p:pic>
    </p:spTree>
  </p:cSld>
  <p:clrMapOvr>
    <a:masterClrMapping/>
  </p:clrMapOvr>
</p:sld>
</file>

<file path=ppt/theme/theme1.xml><?xml version="1.0" encoding="utf-8"?>
<a:theme xmlns:a="http://schemas.openxmlformats.org/drawingml/2006/main" name="Office テーマ">
  <a:themeElements>
    <a:clrScheme name="Office テーマ">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2170</Words>
  <Application>Microsoft Office PowerPoint</Application>
  <PresentationFormat>A4 210 x 297 mm</PresentationFormat>
  <Paragraphs>196</Paragraphs>
  <Slides>10</Slides>
  <Notes>10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10</vt:i4>
      </vt:variant>
    </vt:vector>
  </HeadingPairs>
  <TitlesOfParts>
    <vt:vector size="17" baseType="lpstr">
      <vt:lpstr>Helvetica Neue</vt:lpstr>
      <vt:lpstr>Noto Sans JP</vt:lpstr>
      <vt:lpstr>Meiryo</vt:lpstr>
      <vt:lpstr>Calibri</vt:lpstr>
      <vt:lpstr>Ultra</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admin</dc:creator>
  <cp:revision>2</cp:revision>
  <dcterms:created xsi:type="dcterms:W3CDTF">2024-10-24T01:58:27Z</dcterms:created>
  <dcterms:modified xsi:type="dcterms:W3CDTF">2025-01-09T19:01:07Z</dcterms:modified>
</cp:coreProperties>
</file>